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6" r:id="rId2"/>
    <p:sldMasterId id="2147483657" r:id="rId3"/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  <p:sldMasterId id="2147483664" r:id="rId10"/>
    <p:sldMasterId id="2147483665" r:id="rId11"/>
    <p:sldMasterId id="2147483809" r:id="rId12"/>
  </p:sldMasterIdLst>
  <p:handoutMasterIdLst>
    <p:handoutMasterId r:id="rId49"/>
  </p:handoutMasterIdLst>
  <p:sldIdLst>
    <p:sldId id="256" r:id="rId13"/>
    <p:sldId id="257" r:id="rId14"/>
    <p:sldId id="259" r:id="rId15"/>
    <p:sldId id="300" r:id="rId16"/>
    <p:sldId id="315" r:id="rId17"/>
    <p:sldId id="324" r:id="rId18"/>
    <p:sldId id="260" r:id="rId19"/>
    <p:sldId id="261" r:id="rId20"/>
    <p:sldId id="262" r:id="rId21"/>
    <p:sldId id="312" r:id="rId22"/>
    <p:sldId id="316" r:id="rId23"/>
    <p:sldId id="264" r:id="rId24"/>
    <p:sldId id="321" r:id="rId25"/>
    <p:sldId id="292" r:id="rId26"/>
    <p:sldId id="325" r:id="rId27"/>
    <p:sldId id="306" r:id="rId28"/>
    <p:sldId id="307" r:id="rId29"/>
    <p:sldId id="317" r:id="rId30"/>
    <p:sldId id="265" r:id="rId31"/>
    <p:sldId id="322" r:id="rId32"/>
    <p:sldId id="308" r:id="rId33"/>
    <p:sldId id="291" r:id="rId34"/>
    <p:sldId id="313" r:id="rId35"/>
    <p:sldId id="318" r:id="rId36"/>
    <p:sldId id="293" r:id="rId37"/>
    <p:sldId id="294" r:id="rId38"/>
    <p:sldId id="323" r:id="rId39"/>
    <p:sldId id="296" r:id="rId40"/>
    <p:sldId id="295" r:id="rId41"/>
    <p:sldId id="297" r:id="rId42"/>
    <p:sldId id="298" r:id="rId43"/>
    <p:sldId id="319" r:id="rId44"/>
    <p:sldId id="299" r:id="rId45"/>
    <p:sldId id="303" r:id="rId46"/>
    <p:sldId id="305" r:id="rId47"/>
    <p:sldId id="320" r:id="rId48"/>
  </p:sldIdLst>
  <p:sldSz cx="13004800" cy="97536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6" y="76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EC5F2B-C4C3-453E-93DA-F35B5EA216B4}" type="datetimeFigureOut">
              <a:rPr lang="en-US"/>
              <a:pPr>
                <a:defRPr/>
              </a:pPr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AD8BC3-D368-418A-B9AB-F32D04CED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04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1939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4203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451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10621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157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9342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1387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821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66465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82387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190500"/>
            <a:ext cx="2705100" cy="875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90500"/>
            <a:ext cx="7962900" cy="875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877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190500"/>
            <a:ext cx="2705100" cy="875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90500"/>
            <a:ext cx="7962900" cy="875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08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4890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359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22941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210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355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2205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158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2276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32478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49109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2248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033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044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190500"/>
            <a:ext cx="2705100" cy="875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90500"/>
            <a:ext cx="7962900" cy="875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323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004800" cy="417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160838"/>
            <a:ext cx="130048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76638" y="3359150"/>
            <a:ext cx="5851525" cy="1604963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lIns="130046" tIns="65023" rIns="130046" bIns="65023" anchor="ctr">
            <a:normAutofit/>
          </a:bodyPr>
          <a:lstStyle/>
          <a:p>
            <a:pPr algn="ctr" defTabSz="1300460">
              <a:spcBef>
                <a:spcPts val="569"/>
              </a:spcBef>
              <a:defRPr/>
            </a:pPr>
            <a:endParaRPr lang="en-US" sz="26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8569" y="4331322"/>
            <a:ext cx="5707662" cy="609600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23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48569" y="3410148"/>
            <a:ext cx="5707662" cy="852537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464CA5FE-F103-4915-B3CC-B1A6878B958B}" type="datetime4">
              <a:rPr lang="en-US"/>
              <a:pPr>
                <a:defRPr/>
              </a:pPr>
              <a:t>July 29, 2016</a:t>
            </a:fld>
            <a:endParaRPr lang="en-US" dirty="0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1951-252A-4433-984F-91C35BDBD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15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50240" y="2874061"/>
            <a:ext cx="11704320" cy="5795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EB7A-9BB9-4B38-A500-99F581AF726E}" type="datetime4">
              <a:rPr lang="en-US"/>
              <a:pPr>
                <a:defRPr/>
              </a:pPr>
              <a:t>July 29,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732B-5A2D-49DE-9FD7-F90489314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824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78475"/>
            <a:ext cx="13004800" cy="417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576888"/>
            <a:ext cx="130048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76638" y="4789488"/>
            <a:ext cx="5851525" cy="1604962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lIns="130046" tIns="65023" rIns="130046" bIns="65023" anchor="ctr">
            <a:normAutofit/>
          </a:bodyPr>
          <a:lstStyle/>
          <a:p>
            <a:pPr algn="ctr" defTabSz="1300460">
              <a:spcBef>
                <a:spcPts val="569"/>
              </a:spcBef>
              <a:defRPr/>
            </a:pPr>
            <a:endParaRPr lang="en-US" sz="26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596874" y="4788973"/>
            <a:ext cx="5811054" cy="1005257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2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81927" y="5809176"/>
            <a:ext cx="5840949" cy="564756"/>
          </a:xfrm>
        </p:spPr>
        <p:txBody>
          <a:bodyPr tIns="0" anchor="t" anchorCtr="0"/>
          <a:lstStyle>
            <a:lvl1pPr marL="0" indent="0" algn="ctr">
              <a:buNone/>
              <a:def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A378-1C88-4796-A48E-9B564D032B82}" type="datetime4">
              <a:rPr lang="en-US"/>
              <a:pPr>
                <a:defRPr/>
              </a:pPr>
              <a:t>July 29, 2016</a:t>
            </a:fld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6BE7-5DC5-462B-A24A-321B3C94E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1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50241" y="2874061"/>
            <a:ext cx="5722112" cy="56961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632448" y="2874061"/>
            <a:ext cx="5722112" cy="56961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51B5-F0CA-4D01-8F98-7F5782B35B41}" type="datetime4">
              <a:rPr lang="en-US"/>
              <a:pPr>
                <a:defRPr/>
              </a:pPr>
              <a:t>July 29,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9EBD1-F406-4B3F-AAD2-653E627C6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876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50241" y="4009813"/>
            <a:ext cx="5722112" cy="45646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632448" y="4005478"/>
            <a:ext cx="5722112" cy="45646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2874061"/>
            <a:ext cx="5722112" cy="1001370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1300460" rtl="0" eaLnBrk="1" latinLnBrk="0" hangingPunct="1">
              <a:spcBef>
                <a:spcPts val="569"/>
              </a:spcBef>
              <a:buNone/>
              <a:defRPr lang="en-US" sz="2600" b="1" kern="1200" cap="none" spc="284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632448" y="2874061"/>
            <a:ext cx="5722112" cy="1001370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1300460" rtl="0" eaLnBrk="1" latinLnBrk="0" hangingPunct="1">
              <a:spcBef>
                <a:spcPts val="569"/>
              </a:spcBef>
              <a:buNone/>
              <a:defRPr lang="en-US" sz="2600" b="1" i="0" kern="1200" cap="none" spc="284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422E-E2DC-4BC1-AEC5-295DCA1E9BAE}" type="datetime4">
              <a:rPr lang="en-US"/>
              <a:pPr>
                <a:defRPr/>
              </a:pPr>
              <a:t>July 29, 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D645-E6C7-45FD-925F-293F2C8A9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175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7403-E0C7-473C-A85D-D60E89264787}" type="datetime4">
              <a:rPr lang="en-US"/>
              <a:pPr>
                <a:defRPr/>
              </a:pPr>
              <a:t>July 29, 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A58C7-EDDA-4207-B5DD-7FF54F4B1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574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CD6B-CA10-48C1-B08A-285FF793DF74}" type="datetime4">
              <a:rPr lang="en-US"/>
              <a:pPr>
                <a:defRPr/>
              </a:pPr>
              <a:t>July 29, 2016</a:t>
            </a:fld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473D-E132-4154-82C6-834F6E2A3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00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2113280" y="2722881"/>
            <a:ext cx="8778240" cy="49933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0912" y="7841894"/>
            <a:ext cx="8062976" cy="780288"/>
          </a:xfrm>
        </p:spPr>
        <p:txBody>
          <a:bodyPr tIns="0" anchor="ctr"/>
          <a:lstStyle>
            <a:lvl1pPr marL="0" indent="0" algn="ctr" defTabSz="130046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20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DB2F-9630-4B95-8010-CF357BD5B188}" type="datetime4">
              <a:rPr lang="en-US"/>
              <a:pPr>
                <a:defRPr/>
              </a:pPr>
              <a:t>July 29,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8CC7-87EE-4167-AC71-116530114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5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1062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34253" y="2882728"/>
            <a:ext cx="7736294" cy="4641778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1300460" rtl="0" eaLnBrk="1" latinLnBrk="0" hangingPunct="1">
              <a:spcBef>
                <a:spcPts val="569"/>
              </a:spcBef>
              <a:buNone/>
              <a:defRPr lang="en-US" sz="26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470912" y="7846229"/>
            <a:ext cx="8062976" cy="780288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2000" b="0" i="0" kern="1200" cap="none" spc="43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243836" indent="2258">
              <a:buNone/>
              <a:defRPr>
                <a:solidFill>
                  <a:schemeClr val="bg2"/>
                </a:solidFill>
              </a:defRPr>
            </a:lvl2pPr>
            <a:lvl3pPr marL="489931" indent="9031">
              <a:buNone/>
              <a:defRPr>
                <a:solidFill>
                  <a:schemeClr val="bg2"/>
                </a:solidFill>
              </a:defRPr>
            </a:lvl3pPr>
            <a:lvl4pPr marL="733767" indent="4515">
              <a:buNone/>
              <a:defRPr>
                <a:solidFill>
                  <a:schemeClr val="bg2"/>
                </a:solidFill>
              </a:defRPr>
            </a:lvl4pPr>
            <a:lvl5pPr marL="979860" indent="-225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76320" y="1387179"/>
            <a:ext cx="5852160" cy="997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5B80-7D54-430E-984A-AA03424892B9}" type="datetime4">
              <a:rPr lang="en-US"/>
              <a:pPr>
                <a:defRPr/>
              </a:pPr>
              <a:t>July 29,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92849-B647-46E7-A33C-9AD0FE0B8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403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9E1F-2135-4AA3-A148-AC2A02CBE9A0}" type="datetime4">
              <a:rPr lang="en-US"/>
              <a:pPr>
                <a:defRPr/>
              </a:pPr>
              <a:t>July 29,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94A53-3B58-4CD6-A53A-58D461DEB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259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6069013" y="4876800"/>
            <a:ext cx="97536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10945813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300481"/>
            <a:ext cx="9428480" cy="7152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95466" y="1300481"/>
            <a:ext cx="1318372" cy="7152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7A28-FA93-4136-BDC1-BCCB2687E678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2097-55DA-40D3-9686-9A31442E2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6284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4864100"/>
            <a:ext cx="2559050" cy="332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4864100"/>
            <a:ext cx="2559050" cy="332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958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03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821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7174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154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95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5575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142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45075" y="1638300"/>
            <a:ext cx="1317625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638300"/>
            <a:ext cx="3800475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318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56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04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3038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1384300"/>
            <a:ext cx="53340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84300"/>
            <a:ext cx="53340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6406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9124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062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1598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25021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90030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56244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807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78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7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361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091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447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34915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9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414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551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752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54677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236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99861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54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5425"/>
            <a:ext cx="2925762" cy="848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5425"/>
            <a:ext cx="8624888" cy="8486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39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861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2524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45000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991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49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1297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917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25878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55422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27388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7375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722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6469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602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40187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312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766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057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8887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59936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74513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44759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082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674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532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5375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5955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7013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8788400"/>
            <a:ext cx="4521200" cy="41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88400"/>
            <a:ext cx="4521200" cy="41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349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501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760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60291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12661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6002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780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1100" y="8382000"/>
            <a:ext cx="2298700" cy="82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8382000"/>
            <a:ext cx="6743700" cy="82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3124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7991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03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47145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20324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9381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704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3992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82873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07635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04626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973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9925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628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37087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415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651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2578100"/>
            <a:ext cx="5334000" cy="717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78100"/>
            <a:ext cx="5334000" cy="717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702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011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4768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197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76701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13279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2510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0"/>
            <a:ext cx="270510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0"/>
            <a:ext cx="796290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70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90500"/>
            <a:ext cx="108204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2309813"/>
            <a:ext cx="5270500" cy="66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/>
          </p:cNvSpPr>
          <p:nvPr/>
        </p:nvSpPr>
        <p:spPr bwMode="auto">
          <a:xfrm>
            <a:off x="787400" y="2324100"/>
            <a:ext cx="11430000" cy="6642100"/>
          </a:xfrm>
          <a:prstGeom prst="roundRect">
            <a:avLst>
              <a:gd name="adj" fmla="val 1139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90500"/>
            <a:ext cx="108204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2309813"/>
            <a:ext cx="5270500" cy="66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/>
          </p:cNvSpPr>
          <p:nvPr/>
        </p:nvSpPr>
        <p:spPr bwMode="auto">
          <a:xfrm>
            <a:off x="787400" y="2324100"/>
            <a:ext cx="11430000" cy="6642100"/>
          </a:xfrm>
          <a:prstGeom prst="roundRect">
            <a:avLst>
              <a:gd name="adj" fmla="val 1139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90500"/>
            <a:ext cx="108204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42100" y="2309813"/>
            <a:ext cx="5270500" cy="66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900238"/>
            <a:ext cx="13004800" cy="7853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871788"/>
            <a:ext cx="11703050" cy="5856287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40213" y="388938"/>
            <a:ext cx="4524375" cy="414337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>
              <a:defRPr sz="1700" b="0" cap="all" spc="427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8E343-DEC9-497E-AA63-3B93F4C9CF32}" type="datetime4">
              <a:rPr lang="en-US"/>
              <a:pPr>
                <a:defRPr/>
              </a:pPr>
              <a:t>July 29,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8988" y="9224963"/>
            <a:ext cx="8886825" cy="415925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>
            <a:lvl1pPr algn="ctr">
              <a:defRPr sz="1600" b="0" cap="all" spc="427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3575" y="8778875"/>
            <a:ext cx="1517650" cy="4333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7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2F3775-0F43-476E-BED0-963D256D9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893888"/>
            <a:ext cx="130048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6638" y="1387475"/>
            <a:ext cx="5851525" cy="99695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30046" tIns="65023" rIns="130046" bIns="65023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41" r:id="rId1"/>
    <p:sldLayoutId id="2147485034" r:id="rId2"/>
    <p:sldLayoutId id="2147485042" r:id="rId3"/>
    <p:sldLayoutId id="2147485035" r:id="rId4"/>
    <p:sldLayoutId id="2147485036" r:id="rId5"/>
    <p:sldLayoutId id="2147485037" r:id="rId6"/>
    <p:sldLayoutId id="2147485043" r:id="rId7"/>
    <p:sldLayoutId id="2147485038" r:id="rId8"/>
    <p:sldLayoutId id="2147485039" r:id="rId9"/>
    <p:sldLayoutId id="2147485040" r:id="rId10"/>
    <p:sldLayoutId id="2147485044" r:id="rId11"/>
  </p:sldLayoutIdLst>
  <p:txStyles>
    <p:titleStyle>
      <a:lvl1pPr algn="ctr" defTabSz="1300163" rtl="0" eaLnBrk="0" fontAlgn="base" hangingPunct="0">
        <a:spcBef>
          <a:spcPts val="575"/>
        </a:spcBef>
        <a:spcAft>
          <a:spcPct val="0"/>
        </a:spcAft>
        <a:defRPr sz="2600"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algn="ctr" defTabSz="1300163" rtl="0" eaLnBrk="0" fontAlgn="base" hangingPunct="0">
        <a:spcBef>
          <a:spcPts val="850"/>
        </a:spcBef>
        <a:spcAft>
          <a:spcPct val="0"/>
        </a:spcAft>
        <a:buClr>
          <a:schemeClr val="accent1"/>
        </a:buClr>
        <a:defRPr sz="2800" kern="1200" spc="43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6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3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638300"/>
            <a:ext cx="5270500" cy="32385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4864100"/>
            <a:ext cx="5270500" cy="3327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787400" y="762000"/>
            <a:ext cx="11430000" cy="8204200"/>
          </a:xfrm>
          <a:prstGeom prst="roundRect">
            <a:avLst>
              <a:gd name="adj" fmla="val 926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1384300"/>
            <a:ext cx="10820400" cy="6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</p:sldLayoutIdLst>
  <p:transition/>
  <p:txStyles>
    <p:titleStyle>
      <a:lvl1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968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540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4112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684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225425"/>
            <a:ext cx="10820400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84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928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73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817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62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7193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765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6337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909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3467100"/>
            <a:ext cx="10820400" cy="2832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9688" indent="-39688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39688" indent="4175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39688" indent="8747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39688" indent="13319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39688" indent="17891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968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540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4112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684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transition/>
  <p:txStyles>
    <p:titleStyle>
      <a:lvl1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968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540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4112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684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84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928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73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817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62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7193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765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6337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909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0"/>
            <a:ext cx="9194800" cy="4699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8788400"/>
            <a:ext cx="9194800" cy="419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</p:sldLayoutIdLst>
  <p:transition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9688" indent="-39688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39688" indent="4175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39688" indent="8747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39688" indent="13319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39688" indent="17891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787400" y="2324100"/>
            <a:ext cx="11430000" cy="6642100"/>
          </a:xfrm>
          <a:prstGeom prst="roundRect">
            <a:avLst>
              <a:gd name="adj" fmla="val 1139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0"/>
            <a:ext cx="108204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2578100"/>
            <a:ext cx="10820400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7264400" y="5410200"/>
            <a:ext cx="5130800" cy="1981200"/>
          </a:xfrm>
        </p:spPr>
        <p:txBody>
          <a:bodyPr>
            <a:noAutofit/>
          </a:bodyPr>
          <a:lstStyle/>
          <a:p>
            <a:pPr defTabSz="1300460" eaLnBrk="1" fontAlgn="auto" hangingPunct="1">
              <a:spcBef>
                <a:spcPts val="853"/>
              </a:spcBef>
              <a:spcAft>
                <a:spcPts val="0"/>
              </a:spcAft>
              <a:defRPr/>
            </a:pPr>
            <a:r>
              <a:rPr lang="en-US" sz="4000" dirty="0"/>
              <a:t>Ms. Sheets</a:t>
            </a:r>
          </a:p>
          <a:p>
            <a:pPr defTabSz="1300460" eaLnBrk="1" fontAlgn="auto" hangingPunct="1">
              <a:spcBef>
                <a:spcPts val="853"/>
              </a:spcBef>
              <a:spcAft>
                <a:spcPts val="0"/>
              </a:spcAft>
              <a:defRPr/>
            </a:pPr>
            <a:r>
              <a:rPr lang="en-US" sz="4000" dirty="0" smtClean="0"/>
              <a:t>AP World History</a:t>
            </a:r>
          </a:p>
          <a:p>
            <a:pPr defTabSz="1300460" eaLnBrk="1" fontAlgn="auto" hangingPunct="1">
              <a:spcBef>
                <a:spcPts val="853"/>
              </a:spcBef>
              <a:spcAft>
                <a:spcPts val="0"/>
              </a:spcAft>
              <a:defRPr/>
            </a:pPr>
            <a:r>
              <a:rPr lang="en-US" sz="4000" dirty="0" smtClean="0"/>
              <a:t>University High School </a:t>
            </a: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092200" y="0"/>
            <a:ext cx="10820400" cy="3187700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Chapter 23: </a:t>
            </a:r>
            <a:br>
              <a:rPr lang="en-US" sz="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Age of Revolutions and Industrialization</a:t>
            </a:r>
          </a:p>
        </p:txBody>
      </p:sp>
      <p:pic>
        <p:nvPicPr>
          <p:cNvPr id="15364" name="Picture 6" descr="http://fasttrains.files.wordpress.com/2012/06/trains-nostal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505200"/>
            <a:ext cx="48006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406400"/>
            <a:ext cx="10820400" cy="191611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Napoleon’s Empire in 1812</a:t>
            </a:r>
          </a:p>
        </p:txBody>
      </p:sp>
      <p:pic>
        <p:nvPicPr>
          <p:cNvPr id="2253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514600"/>
            <a:ext cx="1082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role does the Estates General play in the forming of the French Revolution?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major event occurs during the Reign of Terror?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How does Napoleon transfer the French Republic to the French Empire?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6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73038"/>
            <a:ext cx="10820400" cy="2065337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Aftermath of napoleon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015" y="2209620"/>
            <a:ext cx="8174038" cy="7971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1815: Congress of Vienna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Restored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balance of power between European countries to prevent any European country from dominating continent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again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New political ideologies emerge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Map of Europe redrawn; France gave up territory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More revolutions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followed; tumultuous period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Greek Revolution of 1820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Revolutions of 1830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Belgian Revolution of 1830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July Revolution in France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1848 Revolutions (France, Germany, Poland, Italy, Austrian Empire)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Failures of revolutions: no permanent reform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3657600"/>
            <a:ext cx="456406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8845550" y="7239000"/>
            <a:ext cx="3729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ts val="850"/>
              </a:spcBef>
              <a:buClr>
                <a:schemeClr val="accent1"/>
              </a:buClr>
              <a:defRPr sz="28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713"/>
              </a:spcBef>
              <a:buClr>
                <a:schemeClr val="accent1"/>
              </a:buClr>
              <a:defRPr sz="26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713"/>
              </a:spcBef>
              <a:buClr>
                <a:schemeClr val="accent1"/>
              </a:buClr>
              <a:defRPr sz="23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200">
                <a:solidFill>
                  <a:srgbClr val="6D6D6D"/>
                </a:solidFill>
                <a:latin typeface="Palatino" charset="0"/>
              </a:rPr>
              <a:t>Eugene Delacroix, </a:t>
            </a:r>
            <a:r>
              <a:rPr lang="en-US" altLang="en-US" sz="1200" i="1">
                <a:solidFill>
                  <a:srgbClr val="6D6D6D"/>
                </a:solidFill>
                <a:latin typeface="Palatino" charset="0"/>
              </a:rPr>
              <a:t>Liberty Leading the People</a:t>
            </a:r>
            <a:r>
              <a:rPr lang="en-US" altLang="en-US" sz="1200">
                <a:solidFill>
                  <a:srgbClr val="6D6D6D"/>
                </a:solidFill>
                <a:latin typeface="Palatino" charset="0"/>
              </a:rPr>
              <a:t>, 1830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hitney\Pictures\WORLD\d6b05bc47a2dd289fae8f3d17edb49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92768"/>
            <a:ext cx="6553200" cy="91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0200" y="2687638"/>
            <a:ext cx="5562600" cy="5313362"/>
          </a:xfrm>
          <a:prstGeom prst="rect">
            <a:avLst/>
          </a:prstGeom>
        </p:spPr>
        <p:txBody>
          <a:bodyPr/>
          <a:lstStyle>
            <a:lvl1pPr algn="ctr" defTabSz="1300163" rtl="0" eaLnBrk="0" fontAlgn="base" hangingPunct="0">
              <a:spcBef>
                <a:spcPts val="575"/>
              </a:spcBef>
              <a:spcAft>
                <a:spcPct val="0"/>
              </a:spcAft>
              <a:defRPr sz="2600" b="1" kern="1200" cap="all">
                <a:solidFill>
                  <a:srgbClr val="404040"/>
                </a:solidFill>
                <a:latin typeface="+mj-lt"/>
                <a:ea typeface="+mj-ea"/>
                <a:cs typeface="Tunga" pitchFamily="2"/>
              </a:defRPr>
            </a:lvl1pPr>
            <a:lvl2pPr algn="ctr" defTabSz="1300163" rtl="0" eaLnBrk="0" fontAlgn="base" hangingPunct="0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2pPr>
            <a:lvl3pPr algn="ctr" defTabSz="1300163" rtl="0" eaLnBrk="0" fontAlgn="base" hangingPunct="0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3pPr>
            <a:lvl4pPr algn="ctr" defTabSz="1300163" rtl="0" eaLnBrk="0" fontAlgn="base" hangingPunct="0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4pPr>
            <a:lvl5pPr algn="ctr" defTabSz="1300163" rtl="0" eaLnBrk="0" fontAlgn="base" hangingPunct="0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5pPr>
            <a:lvl6pPr marL="457200" algn="ctr" defTabSz="1300163" rtl="0" fontAlgn="base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6pPr>
            <a:lvl7pPr marL="914400" algn="ctr" defTabSz="1300163" rtl="0" fontAlgn="base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7pPr>
            <a:lvl8pPr marL="1371600" algn="ctr" defTabSz="1300163" rtl="0" fontAlgn="base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8pPr>
            <a:lvl9pPr marL="1828800" algn="ctr" defTabSz="1300163" rtl="0" fontAlgn="base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9pPr>
          </a:lstStyle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tx1"/>
                </a:solidFill>
              </a:rPr>
              <a:t>Causes and effects of the </a:t>
            </a:r>
            <a:r>
              <a:rPr lang="en-US" altLang="en-US" sz="5700" dirty="0">
                <a:solidFill>
                  <a:schemeClr val="tx1"/>
                </a:solidFill>
              </a:rPr>
              <a:t>F</a:t>
            </a:r>
            <a:r>
              <a:rPr lang="en-US" altLang="en-US" sz="5700" dirty="0" smtClean="0">
                <a:solidFill>
                  <a:schemeClr val="tx1"/>
                </a:solidFill>
              </a:rPr>
              <a:t>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12804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>
            <a:normAutofit fontScale="90000"/>
          </a:bodyPr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New Political movements at the congress of Vienna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2514600"/>
            <a:ext cx="1181100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Growing political 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movements across Western Europe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are seen at the 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Congress of Vienna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1200150" lvl="1" indent="-742950">
              <a:buFont typeface="+mj-lt"/>
              <a:buAutoNum type="arabicParenR"/>
              <a:defRPr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Conservatism: support monarchies, aristocracies, churches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Desire to maintain tradition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Conservative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Western leaders worked to reduce the occurrence of political revolution after 1850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pPr marL="1200150" lvl="1" indent="-742950">
              <a:buFont typeface="+mj-lt"/>
              <a:buAutoNum type="arabicParenR"/>
              <a:defRPr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Liberalism: protect rights of propertied classes, limit state’s interference in individual life, obtain representation for propertied classes</a:t>
            </a:r>
          </a:p>
          <a:p>
            <a:pPr marL="1657350" lvl="2" indent="-74295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Most bourgeoisie in the French Revolution were liberals</a:t>
            </a:r>
          </a:p>
          <a:p>
            <a:pPr marL="1200150" lvl="1" indent="-742950">
              <a:buFont typeface="+mj-lt"/>
              <a:buAutoNum type="arabicParenR"/>
              <a:defRPr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Radicalism: broad suffrage, social reforms</a:t>
            </a:r>
            <a:r>
              <a:rPr lang="en-US" sz="3600" smtClean="0">
                <a:solidFill>
                  <a:schemeClr val="tx1"/>
                </a:solidFill>
                <a:latin typeface="+mj-lt"/>
              </a:rPr>
              <a:t>, democracy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>
            <a:normAutofit/>
          </a:bodyPr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nationalism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2514600"/>
            <a:ext cx="118110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Nationalism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: intense belief in pride in one’s national culture which is associated with the territory in which they reside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Common factors leading to nationalism: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Common Culture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Shared Historical Experience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Common Language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Common Location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Will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cause countries/empires to break up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Example: Austria-Hungary; British Empire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Will cause nations to be created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Example: Italy (1870) and Germany (1871)</a:t>
            </a:r>
          </a:p>
        </p:txBody>
      </p:sp>
    </p:spTree>
    <p:extLst>
      <p:ext uri="{BB962C8B-B14F-4D97-AF65-F5344CB8AC3E}">
        <p14:creationId xmlns:p14="http://schemas.microsoft.com/office/powerpoint/2010/main" val="634662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Unification of Italy</a:t>
            </a:r>
            <a:b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1859-1870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" y="2362200"/>
            <a:ext cx="7620000" cy="70480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Italy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divided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into 9 states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Barriers to unification: </a:t>
            </a: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Illiteracy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; the Pope; lack of consensus; lack of European support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Factors supporting unification: </a:t>
            </a: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Geography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; pride in heritage; Italian culture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Count Camillo di Cavour leads nationalist movement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Parliamentary monarchy created under King Victor Emmanuel II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Problems: </a:t>
            </a: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Right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to vote was limited to upper/middle class property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holders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Disagreements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over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imperialism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Lacked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industry and natural resources</a:t>
            </a:r>
          </a:p>
        </p:txBody>
      </p:sp>
      <p:pic>
        <p:nvPicPr>
          <p:cNvPr id="2560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667000"/>
            <a:ext cx="52578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Unification of Germany</a:t>
            </a:r>
            <a:b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1815-1871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" y="2286000"/>
            <a:ext cx="9275792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Holy Roman Empire dissolved in </a:t>
            </a: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1806 via Napoleon</a:t>
            </a:r>
            <a:endParaRPr lang="en-US" sz="27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After Congress of Vienna, German Confederation of 39 territories created </a:t>
            </a:r>
            <a:r>
              <a:rPr lang="en-US" sz="27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feelings of German </a:t>
            </a:r>
            <a:r>
              <a:rPr lang="en-US" sz="27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nationalism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Largest German state: Prussia</a:t>
            </a:r>
            <a:endParaRPr lang="en-US" sz="27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Barriers to unification: </a:t>
            </a:r>
            <a:endParaRPr lang="en-US" sz="27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Europe </a:t>
            </a:r>
            <a:r>
              <a:rPr lang="en-US" sz="2700" dirty="0">
                <a:solidFill>
                  <a:schemeClr val="tx1"/>
                </a:solidFill>
                <a:latin typeface="+mn-lt"/>
              </a:rPr>
              <a:t>fears a united Germany; Protestant/Catholic tensions (Thirty Years’ War</a:t>
            </a: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); Prussia would be strongest state</a:t>
            </a:r>
            <a:endParaRPr lang="en-US" sz="27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Factors supporting unification: </a:t>
            </a:r>
            <a:endParaRPr lang="en-US" sz="27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Common </a:t>
            </a:r>
            <a:r>
              <a:rPr lang="en-US" sz="2700" dirty="0">
                <a:solidFill>
                  <a:schemeClr val="tx1"/>
                </a:solidFill>
                <a:latin typeface="+mn-lt"/>
              </a:rPr>
              <a:t>culture; intellectual support (Goethe)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Otto van Bismarck, Prime Minister of Prussia and leader of German </a:t>
            </a: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Confederation grew powerful</a:t>
            </a:r>
            <a:endParaRPr lang="en-US" sz="27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Franco-Prussian War (1870-1871) leads to French concession of Alsace and Lorraine (Treaty of Frankfurt)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1871: German </a:t>
            </a:r>
            <a:r>
              <a:rPr lang="en-US" sz="2700" dirty="0">
                <a:solidFill>
                  <a:schemeClr val="tx1"/>
                </a:solidFill>
                <a:latin typeface="+mn-lt"/>
              </a:rPr>
              <a:t>states unified under Wilhelm I, King of Prussia and now German Emperor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First Reich: German Empire (1871-1918)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Second Reich: Weimar Republic (1919-1933)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Third Reich: Nazi Germany (1933-1945)</a:t>
            </a:r>
          </a:p>
        </p:txBody>
      </p:sp>
      <p:pic>
        <p:nvPicPr>
          <p:cNvPr id="26628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92" y="2971800"/>
            <a:ext cx="3683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was the Congress of Vienna? Its purpose?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Define nationalism. What two countries does nationalism promote in the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6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 Revolution</a:t>
            </a:r>
          </a:p>
        </p:txBody>
      </p:sp>
      <p:pic>
        <p:nvPicPr>
          <p:cNvPr id="276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067175"/>
            <a:ext cx="47625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286000"/>
            <a:ext cx="8242300" cy="7478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Led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to production of goods that occurred in the </a:t>
            </a:r>
            <a:r>
              <a:rPr lang="en-US" sz="3000" u="sng" dirty="0">
                <a:solidFill>
                  <a:schemeClr val="tx1"/>
                </a:solidFill>
                <a:latin typeface="+mn-lt"/>
              </a:rPr>
              <a:t>factory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rather than the home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Factors 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of 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industrialization (CELL): Capital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; Entrepreneurship; Land; Labor</a:t>
            </a:r>
            <a:endParaRPr lang="en-US" sz="3000" dirty="0" smtClean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Began in 18th c. English textile 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industry: England 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had money to invest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, entrepreneurs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, 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farm land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, dispossessed farmers, and 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natural resources (coal, iron, timber, wool)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Agricultural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changes: enclosure movement; rotating crops; fertilizers; breeding livestock.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After 1850: Second Industrial Revolution (use of steel and electricity)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Technological changes: steam engine (1770s); railroads; canals; steamships;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telegraphs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Use of fossil fuels (coal, oil) greatly increased energy available to humans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209550"/>
            <a:ext cx="10820400" cy="200501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Age of Revolution</a:t>
            </a:r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3962400"/>
            <a:ext cx="432911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800" y="2286000"/>
            <a:ext cx="8396288" cy="723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Age of Revolution (1776-1848)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American Revolution (1776)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French Revolution (1789)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Revolutions of 1830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1848 Revolutions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Most Western nations had a parliamentary system by 1870s as revolutions rid countries of absolute monarchs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What contributes?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Intellectual challenges from the Enlightenment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Commercial growth and a new middle class of businessmen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Population pressure: threats to upper-class families and a growing proletariat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inventions in the </a:t>
            </a:r>
            <a:b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 Revolution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625" y="2386012"/>
            <a:ext cx="77724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1712: Thomas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Newcomen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–steam engine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Powered trains, steamboats, factories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1764: James Hargreaves – spinning jenny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Spins multiple balls of yarn/thread at a time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1784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Edmund Cartwright - power loom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Weaves cloth from yarn 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1794: Eli Whitney – cotton gin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Separates seeds from cotton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1844: Samuel Morse – telegraph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Allowed messages to be sent quickly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1846: Elias Howe – sewing machine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Clothes can be made in large factories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1876: Alexander Graham Bell – telephone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1879: Thomas Edison – light bulb</a:t>
            </a:r>
          </a:p>
        </p:txBody>
      </p:sp>
      <p:pic>
        <p:nvPicPr>
          <p:cNvPr id="1026" name="Picture 2" descr="https://media.snl.no/system/images/13038/standard_spinning_jenny__e2_80_93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386012"/>
            <a:ext cx="5057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Rr-MBsbG94pdOEvWO_cRVpCs2CST2oeQxbdE4RjJpGxtAgjU6C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6273134"/>
            <a:ext cx="5012545" cy="325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47025" y="5715000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Spinning Jenny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762257" y="9166196"/>
            <a:ext cx="108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Telegraph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419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 Revolution: Economic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913" y="2287570"/>
            <a:ext cx="8102600" cy="7478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; stock markets; gold standard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1860-1873: corporations in Europe doubled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Transnational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companies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United Fruit Company; Hong Kong Banking Corporation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Supported by laissez-faire economics (Adam Smith) and economic liberalism (John Stuart Mill)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Railroads and canals were constructed; linked cities throughout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Europe; increased diffusion of goods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1820s: France, Belgium, US, Germany industrialize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End of 19</a:t>
            </a:r>
            <a:r>
              <a:rPr lang="en-US" sz="32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c.: Russia, Egypt, Japan industrialize</a:t>
            </a:r>
          </a:p>
        </p:txBody>
      </p:sp>
      <p:pic>
        <p:nvPicPr>
          <p:cNvPr id="2867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27" y="6781800"/>
            <a:ext cx="4851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 descr="STEA6354031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40800" y="2438400"/>
            <a:ext cx="3397898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 Revolution: </a:t>
            </a: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Social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" y="2286000"/>
            <a:ext cx="7908925" cy="75097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Factory workers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Dangerous conditions (Triangle Shirtwaist Fire)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Conform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to factory schedules, long hours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Health concerns: noise; pollution; loss of limbs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Child 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labor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Wage discrepancies between genders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Social status: determined by wealth rather than social class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Industrial cities: rural </a:t>
            </a:r>
            <a:r>
              <a:rPr lang="en-US" sz="3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 urban migration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Crowded; unsanitary; coal-produced smoke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Population increase in mid-18</a:t>
            </a:r>
            <a:r>
              <a:rPr lang="en-US" sz="34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3400" dirty="0">
                <a:solidFill>
                  <a:schemeClr val="tx1"/>
                </a:solidFill>
                <a:latin typeface="+mj-lt"/>
              </a:rPr>
              <a:t> c.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End of epidemic diseases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Improved diets (potatoes, etc.)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Infant mortality decreases, higher birth rate; lower death rate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1880s: Louis Pasteur’s germ theory of disease; hygienic practices in childbirth</a:t>
            </a:r>
          </a:p>
        </p:txBody>
      </p:sp>
      <p:pic>
        <p:nvPicPr>
          <p:cNvPr id="2970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6284913"/>
            <a:ext cx="33401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2590800"/>
            <a:ext cx="4892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Industrialization in Europe, 1850</a:t>
            </a:r>
          </a:p>
        </p:txBody>
      </p:sp>
      <p:pic>
        <p:nvPicPr>
          <p:cNvPr id="3072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438400"/>
            <a:ext cx="112776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are the factors of industrialization?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were the economic effects of the Industrial Revolution?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were the social effects of the Industrial Revolution?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6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Government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9175"/>
            <a:ext cx="8308975" cy="7540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Civil service examinations in governments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Governments extended regulations into new areas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British PM Benjamin Disraeli granted vote to working men in 1867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Higher wages; shorter working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hours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Welfare: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accidents, illness, old age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The “Social Question” – what is the government’s responsibility in this area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Triangle Shirtwaist Factory fire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Schooling expanded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Often mandatory until age 12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By 1900, 90-95% of Western Europeans and Americans were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literate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4038600"/>
            <a:ext cx="46513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Communism/Socialism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" y="2268538"/>
            <a:ext cx="87122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Karl Marx’s </a:t>
            </a:r>
            <a:r>
              <a:rPr lang="en-US" sz="2700" i="1" dirty="0">
                <a:solidFill>
                  <a:schemeClr val="tx1"/>
                </a:solidFill>
                <a:latin typeface="+mn-lt"/>
              </a:rPr>
              <a:t>The Communist Manifesto</a:t>
            </a:r>
            <a:r>
              <a:rPr lang="en-US" sz="2700" dirty="0">
                <a:solidFill>
                  <a:schemeClr val="tx1"/>
                </a:solidFill>
                <a:latin typeface="+mn-lt"/>
              </a:rPr>
              <a:t> (1848)</a:t>
            </a:r>
            <a:endParaRPr lang="en-US" sz="2700" i="1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Class struggle = group out of power (property-less proletariat) vs. group controlling the means of production (bourgeoisie</a:t>
            </a: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If new constitutions granted individuals the right to private property, then the wealthy will own much more than the poor</a:t>
            </a:r>
            <a:endParaRPr lang="en-US" sz="27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Grievances of proletariat will lead to revolution; full freedom will be achieved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n-lt"/>
              </a:rPr>
              <a:t>Class struggle would end because class systems </a:t>
            </a:r>
            <a:r>
              <a:rPr lang="en-US" sz="2700" dirty="0">
                <a:solidFill>
                  <a:schemeClr val="tx1"/>
                </a:solidFill>
                <a:latin typeface="+mj-lt"/>
              </a:rPr>
              <a:t>would be </a:t>
            </a:r>
            <a:r>
              <a:rPr lang="en-US" sz="2700" dirty="0" smtClean="0">
                <a:solidFill>
                  <a:schemeClr val="tx1"/>
                </a:solidFill>
                <a:latin typeface="+mj-lt"/>
              </a:rPr>
              <a:t>eliminated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  <a:latin typeface="+mj-lt"/>
              </a:rPr>
              <a:t>Private property should not be protected; communal resources</a:t>
            </a:r>
            <a:endParaRPr lang="en-US" sz="27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j-lt"/>
              </a:rPr>
              <a:t>Rise of socialism in Germany, then </a:t>
            </a:r>
            <a:r>
              <a:rPr lang="en-US" sz="2700" dirty="0">
                <a:solidFill>
                  <a:schemeClr val="tx1"/>
                </a:solidFill>
                <a:latin typeface="+mn-lt"/>
              </a:rPr>
              <a:t>extend to Austria, France by 1880s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Criticism: success </a:t>
            </a:r>
            <a:r>
              <a:rPr lang="en-US" sz="2700" dirty="0">
                <a:solidFill>
                  <a:schemeClr val="tx1"/>
                </a:solidFill>
                <a:latin typeface="+mn-lt"/>
              </a:rPr>
              <a:t>regarding political/societal harmony could be achieved by peaceful means; support parliamentary monarchies to achieve goals</a:t>
            </a: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3276600"/>
            <a:ext cx="4119562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202038" y="565322"/>
            <a:ext cx="3641124" cy="3581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57400" y="2362200"/>
            <a:ext cx="1930400" cy="20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00200" y="3200400"/>
            <a:ext cx="28076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6024" y="4195486"/>
            <a:ext cx="44746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u="sng" dirty="0" smtClean="0">
                <a:solidFill>
                  <a:schemeClr val="tx1"/>
                </a:solidFill>
                <a:latin typeface="+mj-lt"/>
                <a:sym typeface="Arial" charset="0"/>
              </a:rPr>
              <a:t>1) Early Modern </a:t>
            </a:r>
          </a:p>
          <a:p>
            <a:pPr algn="ctr" eaLnBrk="1" hangingPunct="1">
              <a:defRPr/>
            </a:pPr>
            <a:r>
              <a:rPr lang="en-US" sz="3200" b="1" u="sng" dirty="0" smtClean="0">
                <a:solidFill>
                  <a:schemeClr val="tx1"/>
                </a:solidFill>
                <a:latin typeface="+mj-lt"/>
                <a:sym typeface="Arial" charset="0"/>
              </a:rPr>
              <a:t>European Classes</a:t>
            </a:r>
            <a:endParaRPr lang="en-US" sz="3200" b="1" u="sng" dirty="0">
              <a:solidFill>
                <a:schemeClr val="tx1"/>
              </a:solidFill>
              <a:latin typeface="+mj-lt"/>
              <a:sym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7800" y="8673502"/>
            <a:ext cx="42291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u="sng" dirty="0" smtClean="0">
                <a:solidFill>
                  <a:schemeClr val="tx1"/>
                </a:solidFill>
                <a:latin typeface="+mj-lt"/>
                <a:sym typeface="Arial" charset="0"/>
              </a:rPr>
              <a:t>3) Post-Socialist Revolution</a:t>
            </a:r>
            <a:endParaRPr lang="en-US" sz="3200" b="1" u="sng" dirty="0">
              <a:solidFill>
                <a:schemeClr val="tx1"/>
              </a:solidFill>
              <a:latin typeface="+mj-lt"/>
              <a:sym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0600" y="4195486"/>
            <a:ext cx="42291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u="sng" dirty="0" smtClean="0">
                <a:solidFill>
                  <a:schemeClr val="tx1"/>
                </a:solidFill>
                <a:latin typeface="+mj-lt"/>
                <a:sym typeface="Arial" charset="0"/>
              </a:rPr>
              <a:t>2) Post-Industrial Classes</a:t>
            </a:r>
            <a:endParaRPr lang="en-US" sz="3200" b="1" u="sng" dirty="0">
              <a:solidFill>
                <a:schemeClr val="tx1"/>
              </a:solidFill>
              <a:latin typeface="+mj-lt"/>
              <a:sym typeface="Arial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7569200" y="451022"/>
            <a:ext cx="3641124" cy="3581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102600" y="2793584"/>
            <a:ext cx="243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4216400" y="4843849"/>
            <a:ext cx="3641124" cy="3581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64204" y="1524200"/>
            <a:ext cx="1516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1</a:t>
            </a:r>
            <a:r>
              <a:rPr lang="en-US" sz="2000" b="1" baseline="30000" dirty="0" smtClean="0">
                <a:solidFill>
                  <a:schemeClr val="tx1"/>
                </a:solidFill>
                <a:latin typeface="+mj-lt"/>
                <a:sym typeface="Arial" charset="0"/>
              </a:rPr>
              <a:t>st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 Estate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(Church)</a:t>
            </a:r>
            <a:endParaRPr lang="en-US" sz="2000" b="1" dirty="0">
              <a:solidFill>
                <a:schemeClr val="tx1"/>
              </a:solidFill>
              <a:latin typeface="+mj-lt"/>
              <a:sym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42826" y="2439641"/>
            <a:ext cx="3522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2</a:t>
            </a:r>
            <a:r>
              <a:rPr lang="en-US" sz="2000" b="1" baseline="30000" dirty="0" smtClean="0">
                <a:solidFill>
                  <a:schemeClr val="tx1"/>
                </a:solidFill>
                <a:latin typeface="+mj-lt"/>
                <a:sym typeface="Arial" charset="0"/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 Estate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(royalty and aristocracy)</a:t>
            </a:r>
            <a:endParaRPr lang="en-US" sz="2000" b="1" dirty="0">
              <a:solidFill>
                <a:schemeClr val="tx1"/>
              </a:solidFill>
              <a:latin typeface="+mj-lt"/>
              <a:sym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65250" y="3324537"/>
            <a:ext cx="3314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3</a:t>
            </a:r>
            <a:r>
              <a:rPr lang="en-US" sz="2000" b="1" baseline="30000" dirty="0" smtClean="0">
                <a:solidFill>
                  <a:schemeClr val="tx1"/>
                </a:solidFill>
                <a:latin typeface="+mj-lt"/>
                <a:sym typeface="Arial" charset="0"/>
              </a:rPr>
              <a:t>rd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 Estate 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(bourgeoisie and peasants)</a:t>
            </a:r>
            <a:endParaRPr lang="en-US" sz="2000" b="1" dirty="0">
              <a:solidFill>
                <a:schemeClr val="tx1"/>
              </a:solidFill>
              <a:latin typeface="+mj-lt"/>
              <a:sym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21221" y="1614857"/>
            <a:ext cx="2537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Bourgeoisie 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(Controllers of the means of production)</a:t>
            </a:r>
            <a:endParaRPr lang="en-US" sz="2000" b="1" dirty="0">
              <a:solidFill>
                <a:schemeClr val="tx1"/>
              </a:solidFill>
              <a:latin typeface="+mj-lt"/>
              <a:sym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69404" y="2849309"/>
            <a:ext cx="2537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Proletariat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(Property-less working class)</a:t>
            </a:r>
            <a:endParaRPr lang="en-US" sz="2000" b="1" dirty="0">
              <a:solidFill>
                <a:schemeClr val="tx1"/>
              </a:solidFill>
              <a:latin typeface="+mj-lt"/>
              <a:sym typeface="Arial" charset="0"/>
            </a:endParaRPr>
          </a:p>
        </p:txBody>
      </p:sp>
      <p:sp>
        <p:nvSpPr>
          <p:cNvPr id="39" name="Curved Down Arrow 38"/>
          <p:cNvSpPr/>
          <p:nvPr/>
        </p:nvSpPr>
        <p:spPr>
          <a:xfrm>
            <a:off x="4072581" y="853693"/>
            <a:ext cx="4267200" cy="121920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Down Arrow 39"/>
          <p:cNvSpPr/>
          <p:nvPr/>
        </p:nvSpPr>
        <p:spPr>
          <a:xfrm rot="7989038">
            <a:off x="7872948" y="6434974"/>
            <a:ext cx="4267200" cy="121920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475362" y="5986849"/>
            <a:ext cx="1828800" cy="1524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589662" y="6333350"/>
            <a:ext cx="1570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Socialist Revolution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3518" y="6634549"/>
            <a:ext cx="25370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Classless Society</a:t>
            </a:r>
          </a:p>
          <a:p>
            <a:pPr algn="ctr" eaLnBrk="1" hangingPunct="1">
              <a:defRPr/>
            </a:pPr>
            <a:endParaRPr lang="en-US" sz="2000" b="1" dirty="0">
              <a:solidFill>
                <a:schemeClr val="tx1"/>
              </a:solidFill>
              <a:latin typeface="+mj-lt"/>
              <a:sym typeface="Arial" charset="0"/>
            </a:endParaRP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-NO private property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sym typeface="Arial" charset="0"/>
              </a:rPr>
              <a:t>-Equity of resources and production</a:t>
            </a:r>
            <a:endParaRPr lang="en-US" sz="2000" b="1" dirty="0">
              <a:solidFill>
                <a:schemeClr val="tx1"/>
              </a:solidFill>
              <a:latin typeface="+mj-lt"/>
              <a:sym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19390" y="1220174"/>
            <a:ext cx="1828800" cy="1524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10658" y="1524200"/>
            <a:ext cx="168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Industrial Revolution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2435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Cultural Changes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00" y="2289175"/>
            <a:ext cx="8305800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White-collar labor force grows in the working class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Secretaries, clerks, salespeople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Sometimes fulfilled by unmarried women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Widespread advertising promoted products in new consumer culture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Product crazes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Higher wages led to increased spending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Mass leisure culture shows growing secularism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Bicycle fad of the 1880’s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Vacations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Theatre, comedy routines, entertainment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Team sports (soccer, football, baseball)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1896: Olympic games</a:t>
            </a:r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2819400"/>
            <a:ext cx="4038600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Feminist movement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98730"/>
            <a:ext cx="8890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Feminist movements by 1900s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Also called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“first-wave feminism”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Emerges out of liberal and radical politics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Primarily focused on women’s suffrage (right to vote)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Seneca Falls Convention, 1848: outlines movement’s ideology and political strategies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Mary Wollstonecraft’s </a:t>
            </a:r>
            <a:r>
              <a:rPr lang="en-US" sz="3200" i="1" dirty="0" smtClean="0">
                <a:solidFill>
                  <a:schemeClr val="tx1"/>
                </a:solidFill>
                <a:latin typeface="+mn-lt"/>
              </a:rPr>
              <a:t>A Vindication of the Rights of Women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Olympe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de Gouge’s </a:t>
            </a:r>
            <a:r>
              <a:rPr lang="en-US" sz="3200" i="1" dirty="0" smtClean="0">
                <a:solidFill>
                  <a:schemeClr val="tx1"/>
                </a:solidFill>
                <a:latin typeface="+mn-lt"/>
              </a:rPr>
              <a:t>Declaration of the Rights of Women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were influential texts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Suffrage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in 1918 for USA, Germany, Britain, Austria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Most participants were middle class women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Often joined with temperance and abolitionist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movements; way to justify needing the vote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Challenged “cult of domesticity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” and patriarchy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4820" name="Picture 6" descr="http://upload.wikimedia.org/wikipedia/commons/c/c4/Annie_Kenney_and_Christabel_Pankhu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2743200"/>
            <a:ext cx="411480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68275"/>
            <a:ext cx="10820400" cy="20494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American Revolution</a:t>
            </a:r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657600"/>
            <a:ext cx="42291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100" y="2400300"/>
            <a:ext cx="8775700" cy="669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Result </a:t>
            </a:r>
            <a:r>
              <a:rPr lang="en-US" sz="3300" dirty="0" smtClean="0">
                <a:solidFill>
                  <a:schemeClr val="tx1"/>
                </a:solidFill>
                <a:latin typeface="+mn-lt"/>
              </a:rPr>
              <a:t>of (among many things):</a:t>
            </a:r>
            <a:endParaRPr lang="en-US" sz="33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Enlightenment philosophies (social contract, rights of man)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American colonies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developed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unique identities separate from Britain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Colonists angered by new taxes and trade controls after Seven Years’ War ends in 1763 (Taxation without Representation)</a:t>
            </a:r>
            <a:endParaRPr lang="en-US" sz="29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Declaration of Independence of 1776 issued by the new American government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Life, liberty, and the pursuit of happiness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American Constitution in 1789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Separation of powers; checks and balances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Bill of Rights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Scientific advances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200" y="2362200"/>
            <a:ext cx="8991600" cy="69865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Built on traditions of rationalism and empiricism: Renaissance, Scientific </a:t>
            </a: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Rev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300" dirty="0" smtClean="0">
                <a:solidFill>
                  <a:schemeClr val="tx1"/>
                </a:solidFill>
                <a:latin typeface="+mn-lt"/>
              </a:rPr>
              <a:t>Now have more advanced technology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Charles 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Darwin’s 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On the Origin of </a:t>
            </a:r>
            <a:r>
              <a:rPr lang="en-US" sz="4000" i="1" dirty="0" smtClean="0">
                <a:solidFill>
                  <a:schemeClr val="tx1"/>
                </a:solidFill>
                <a:latin typeface="+mn-lt"/>
              </a:rPr>
              <a:t>Species 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(1859)</a:t>
            </a:r>
            <a:endParaRPr lang="en-US" sz="4000" i="1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Theory of natural selection: all current living species evolved and adapted in order to survive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Controversy with Judeo-Christian Bible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Albert Einstein’s theory of relativity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Time as a factor in physical measurement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Sigmund Freud: human subconscious and psychoanalysis</a:t>
            </a: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6172200"/>
            <a:ext cx="3192463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2514600"/>
            <a:ext cx="2555875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</a:t>
            </a:r>
            <a:r>
              <a:rPr lang="en-US" altLang="en-US" sz="57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century art and literature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59" y="2268538"/>
            <a:ext cx="8763000" cy="72943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Diverges from the order and rationality that science presented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Romanticism: emotion is key to human experience, not reason and generalization.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Art: intense passion, madness, interest in literature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Literature: move readers to tears, not to 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debate or educate (Frankenstein; Jane Austen; Hunchback of Notre Dame)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Realism: focus on the plight of the working class; accurate depictions of ordinary world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Art: show the grittiness of laborers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Literature: Charles Dickens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68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0" y="2514600"/>
            <a:ext cx="2143125" cy="383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9257445" y="2514600"/>
            <a:ext cx="3643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ts val="850"/>
              </a:spcBef>
              <a:buClr>
                <a:schemeClr val="accent1"/>
              </a:buClr>
              <a:defRPr sz="28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713"/>
              </a:spcBef>
              <a:buClr>
                <a:schemeClr val="accent1"/>
              </a:buClr>
              <a:defRPr sz="26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713"/>
              </a:spcBef>
              <a:buClr>
                <a:schemeClr val="accent1"/>
              </a:buClr>
              <a:defRPr sz="23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600" dirty="0">
                <a:solidFill>
                  <a:srgbClr val="6D6D6D"/>
                </a:solidFill>
                <a:latin typeface="Palatino" charset="0"/>
              </a:rPr>
              <a:t>Goya’s </a:t>
            </a:r>
            <a:r>
              <a:rPr lang="en-US" altLang="en-US" sz="1600" i="1" dirty="0">
                <a:solidFill>
                  <a:srgbClr val="6D6D6D"/>
                </a:solidFill>
                <a:latin typeface="Palatino" charset="0"/>
              </a:rPr>
              <a:t>Saturn Devouring His Children</a:t>
            </a:r>
            <a:endParaRPr lang="en-US" altLang="en-US" sz="1600" dirty="0">
              <a:solidFill>
                <a:srgbClr val="6D6D6D"/>
              </a:solidFill>
              <a:latin typeface="Palatino" charset="0"/>
            </a:endParaRPr>
          </a:p>
        </p:txBody>
      </p:sp>
      <p:pic>
        <p:nvPicPr>
          <p:cNvPr id="7" name="Picture 5" descr="courb1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90" y="6584796"/>
            <a:ext cx="4384110" cy="2667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814487" y="9330375"/>
            <a:ext cx="25293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ts val="850"/>
              </a:spcBef>
              <a:buClr>
                <a:schemeClr val="accent1"/>
              </a:buClr>
              <a:defRPr sz="28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713"/>
              </a:spcBef>
              <a:buClr>
                <a:schemeClr val="accent1"/>
              </a:buClr>
              <a:defRPr sz="26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713"/>
              </a:spcBef>
              <a:buClr>
                <a:schemeClr val="accent1"/>
              </a:buClr>
              <a:defRPr sz="23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600" dirty="0" smtClean="0">
                <a:solidFill>
                  <a:srgbClr val="6D6D6D"/>
                </a:solidFill>
                <a:latin typeface="Palatino" charset="0"/>
              </a:rPr>
              <a:t>Courbet’s </a:t>
            </a:r>
            <a:r>
              <a:rPr lang="en-US" altLang="en-US" sz="1600" i="1" dirty="0" smtClean="0">
                <a:solidFill>
                  <a:srgbClr val="6D6D6D"/>
                </a:solidFill>
                <a:latin typeface="Palatino" charset="0"/>
              </a:rPr>
              <a:t>Stone Breakers</a:t>
            </a:r>
            <a:endParaRPr lang="en-US" altLang="en-US" sz="1600" dirty="0">
              <a:solidFill>
                <a:srgbClr val="6D6D6D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are the factors of industrialization?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Describe first-wave feminism.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popular cultural changes occurred in this time period?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59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New western societies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" y="2305919"/>
            <a:ext cx="85344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Western power and influence rose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Industrial Revolution created the need for new markets and the need for new raw materials.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New European colonies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Industrialization of the West’s military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Repeating rifle and machine gun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Enables spread of Western empires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Steamships enable massive European emigration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Many societies became immigrant majorities </a:t>
            </a:r>
            <a:endParaRPr lang="en-US" sz="3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Immigrants: Germans, Italians, Greeks, Hungarians, Jews, Poles, Irish (Potato Blight / Great Famine); Chinese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All groups face various levels of discrimination (Chinese Exclusion Act; White Australia Policy)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All groups brought their cultures with them and created ethnic enclaves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789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3124200"/>
            <a:ext cx="426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M.A.I.N. Causes of WWI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9175"/>
            <a:ext cx="8439150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ilitarism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New industrial weapons; artillery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levels and naval forces grew steadily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lliances: Emergence of new Germany disrupts power balance in Europe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complex alliance system 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created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By 1907,  most European nations were in an alliance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Triple Alliance: Germany, Austria-Hungary, Italy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Triple Entente: Britain, Russia, France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mperialism: Imperialist expansion fed the sense of rivalry between nation-states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ationalism: Balkan independence from Ottomans; new Germany and Italy</a:t>
            </a:r>
          </a:p>
        </p:txBody>
      </p:sp>
      <p:pic>
        <p:nvPicPr>
          <p:cNvPr id="389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968750"/>
            <a:ext cx="4591050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Start of World War 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200" y="2676441"/>
            <a:ext cx="68580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1912-1913: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Balkan Wars for Independence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Small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Balkan nations created after winning independence from the Ottoman Empire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Serbia did not gain as much territory as it thought it should have been granted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Hostilities in Balkans persist as new and unstable countries are plagued by ethnic nationality disputes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1914: Archduke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Franz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Ferdinand of Austria-Hungary was assassinated by a Serbian nationalist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Russia mobilized its troops against Austria, as alliances engage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World War I begins on August 1st, 1914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357438"/>
            <a:ext cx="4953000" cy="73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were the main causes of WWI?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Who is in the Triple Alliance? The Triple Entente?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59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growing U.S.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2479675"/>
            <a:ext cx="781685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Manifest Destiny: American settlers are destined to expand to the Pacific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1803: Louisiana Purchase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1823: Monroe Doctrine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Hands off” policy regarding European colonization in Americas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1861-1865: American Civil War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Industrial North vs. a slave-holding, plantation-growing South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Disputes over slaveholding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First modern war: industrially produced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weapons and first instance of trench warfare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Accelerated industrialization </a:t>
            </a: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667000"/>
            <a:ext cx="47307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6327775"/>
            <a:ext cx="473075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factors cause the Age of Revolution to occur?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were some of the factors that led to the American Revolution?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How did Manifest Destiny and the Monroe Doctrine affect the American identity?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0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76213"/>
            <a:ext cx="10820400" cy="2071687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French SOCIAL CLASSES</a:t>
            </a:r>
            <a:b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IN 1789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813591" y="3048000"/>
            <a:ext cx="5688330" cy="5296217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768600" y="4648200"/>
            <a:ext cx="1752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11400" y="5638800"/>
            <a:ext cx="2667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44800" y="3452366"/>
            <a:ext cx="1676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B0F0"/>
                </a:solidFill>
                <a:latin typeface="+mn-lt"/>
              </a:rPr>
              <a:t>1</a:t>
            </a:r>
            <a:r>
              <a:rPr lang="en-US" sz="3600" b="1" baseline="30000" dirty="0" smtClean="0">
                <a:solidFill>
                  <a:srgbClr val="00B0F0"/>
                </a:solidFill>
                <a:latin typeface="+mn-lt"/>
              </a:rPr>
              <a:t>st</a:t>
            </a:r>
            <a:r>
              <a:rPr lang="en-US" sz="3600" b="1" dirty="0" smtClean="0">
                <a:solidFill>
                  <a:srgbClr val="00B0F0"/>
                </a:solidFill>
                <a:latin typeface="+mn-lt"/>
              </a:rPr>
              <a:t> Estate</a:t>
            </a:r>
            <a:endParaRPr lang="en-US" sz="36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556" y="4572698"/>
            <a:ext cx="1676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2</a:t>
            </a:r>
            <a:r>
              <a:rPr lang="en-US" sz="3600" b="1" baseline="30000" dirty="0" smtClean="0">
                <a:solidFill>
                  <a:srgbClr val="00B050"/>
                </a:solidFill>
                <a:latin typeface="+mn-lt"/>
              </a:rPr>
              <a:t>nd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 Estate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4800" y="6347962"/>
            <a:ext cx="1676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3600" b="1" baseline="30000" dirty="0" smtClean="0">
                <a:solidFill>
                  <a:srgbClr val="FF0000"/>
                </a:solidFill>
                <a:latin typeface="+mn-lt"/>
              </a:rPr>
              <a:t>rd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Estate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368994"/>
            <a:ext cx="817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B0F0"/>
                </a:solidFill>
                <a:latin typeface="+mn-lt"/>
              </a:rPr>
              <a:t>CLERGY: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00B0F0"/>
                </a:solidFill>
                <a:latin typeface="+mn-lt"/>
              </a:rPr>
              <a:t>1% of population; NO taxes paid</a:t>
            </a:r>
            <a:endParaRPr lang="en-US" sz="36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4572698"/>
            <a:ext cx="772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ROYALTY/ARISTOCRACY: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2% of population; NO taxes paid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5200" y="6347961"/>
            <a:ext cx="6705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BOURGEOISIE; PEASANTS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97% of population; MUST pay taxes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295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76213"/>
            <a:ext cx="10820400" cy="2071687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French Revolution </a:t>
            </a:r>
            <a:b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of 1789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74630"/>
            <a:ext cx="887095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In 1789,  Estates General had not been called by a French monarch in 175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years (not since Louis XIV)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bourgeoisie (middle class) in the 3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rd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Estate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became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the driving force of the revolution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97% of France belonged to Third Estate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Louis XVI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was forced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to call for an Estates-General meeting about tax reform;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lost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control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Bourgeoisie members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insisted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on one vote per representative rather than one vote per estate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June 14, 1789: Storming of Bastille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New National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Assembly (Third Estate) issues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Declaration of Rights of Man and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Citizen (DOROMAC)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Liberty,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right to property (not owned by state),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security, and resistance to oppression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New constitution with new individual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rights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France was now a parliamentary monarchy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460" name="Picture 6" descr="File:Troisord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3352800"/>
            <a:ext cx="4116388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French Radicals and the reign of terror</a:t>
            </a: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297363"/>
            <a:ext cx="447040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800" y="2514600"/>
            <a:ext cx="838200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Reign of Terror (1792-1795)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Led by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Maximilien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Robespierre and Jacobins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Use of the 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guillotine (40,000 died)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Regicide: executed Louis XVI and Marie Antoinette in 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1792 for “conspiring against the nation”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“Cult of the Supreme Being”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Pushed revolutionary reforms in new constitution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Universal male suffrage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Military conscription: all male citizens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406400"/>
            <a:ext cx="10820400" cy="191611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Napoleon Bonaparte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733800"/>
            <a:ext cx="37369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2286000"/>
            <a:ext cx="9398000" cy="723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1799: Army general Napoleon Bonaparte rises to power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1804: Napoleon converted French republic to authoritarian empire by limiting power of assembly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Napoleonic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Code (French law)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Censors press; religious freedom; universities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1812: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controlled most of Western Europe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France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began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to fall after a failed 1812 invasion of Russia (result of harsh Russian winter)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1814: Defeated at Battle of Leipzig and exiled to Elba in Treaty of Fontainebleau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1815: Escaped, returned to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power (Hundred Days),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finally defeated at Battle of Waterloo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Duke of Wellington led British forces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Exiled to St.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Helena (dies 1821)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Encouraged nationalism throughout Europe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, Bullets &amp; Photo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Vertical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Pages>0</Pages>
  <Words>2485</Words>
  <Characters>0</Characters>
  <Application>Microsoft Office PowerPoint</Application>
  <PresentationFormat>Custom</PresentationFormat>
  <Lines>0</Lines>
  <Paragraphs>320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Arial</vt:lpstr>
      <vt:lpstr>Garamond</vt:lpstr>
      <vt:lpstr>Palatino</vt:lpstr>
      <vt:lpstr>Tahoma</vt:lpstr>
      <vt:lpstr>Tunga</vt:lpstr>
      <vt:lpstr>Wingdings</vt:lpstr>
      <vt:lpstr>ヒラギノ明朝 ProN W3</vt:lpstr>
      <vt:lpstr>ヒラギノ明朝 ProN W6</vt:lpstr>
      <vt:lpstr>Title, Bullets &amp; Photo</vt:lpstr>
      <vt:lpstr>Photo - Vertical</vt:lpstr>
      <vt:lpstr>Bullets</vt:lpstr>
      <vt:lpstr>Title - Top</vt:lpstr>
      <vt:lpstr>Title - Center</vt:lpstr>
      <vt:lpstr>Blank</vt:lpstr>
      <vt:lpstr>Photo - Horizontal</vt:lpstr>
      <vt:lpstr>Photo - Big</vt:lpstr>
      <vt:lpstr>Title &amp; Bullets - 2 Column</vt:lpstr>
      <vt:lpstr>Title &amp; Bullets - Left</vt:lpstr>
      <vt:lpstr>Title &amp; Bullets - Right</vt:lpstr>
      <vt:lpstr>BlackTie</vt:lpstr>
      <vt:lpstr>Chapter 23:  The Age of Revolutions and Industrialization</vt:lpstr>
      <vt:lpstr>The Age of Revolution</vt:lpstr>
      <vt:lpstr>The American Revolution</vt:lpstr>
      <vt:lpstr>The growing U.S.</vt:lpstr>
      <vt:lpstr>Quick Review Question</vt:lpstr>
      <vt:lpstr>French SOCIAL CLASSES  IN 1789</vt:lpstr>
      <vt:lpstr>French Revolution  of 1789</vt:lpstr>
      <vt:lpstr>French Radicals and the reign of terror</vt:lpstr>
      <vt:lpstr>Napoleon Bonaparte</vt:lpstr>
      <vt:lpstr>Napoleon’s Empire in 1812</vt:lpstr>
      <vt:lpstr>Quick Review Question</vt:lpstr>
      <vt:lpstr>Aftermath of napoleon</vt:lpstr>
      <vt:lpstr>PowerPoint Presentation</vt:lpstr>
      <vt:lpstr>New Political movements at the congress of Vienna</vt:lpstr>
      <vt:lpstr>nationalism</vt:lpstr>
      <vt:lpstr>Unification of Italy 1859-1870</vt:lpstr>
      <vt:lpstr>Unification of Germany 1815-1871</vt:lpstr>
      <vt:lpstr>Quick Review Question</vt:lpstr>
      <vt:lpstr>Industrial Revolution</vt:lpstr>
      <vt:lpstr>inventions in the  Industrial Revolution</vt:lpstr>
      <vt:lpstr>Industrial Revolution: Economic effects</vt:lpstr>
      <vt:lpstr>Industrial Revolution: Social effects</vt:lpstr>
      <vt:lpstr>Industrialization in Europe, 1850</vt:lpstr>
      <vt:lpstr>Quick Review Question</vt:lpstr>
      <vt:lpstr>Government Functions</vt:lpstr>
      <vt:lpstr>Communism/Socialism</vt:lpstr>
      <vt:lpstr>PowerPoint Presentation</vt:lpstr>
      <vt:lpstr>Cultural Changes</vt:lpstr>
      <vt:lpstr>Feminist movement</vt:lpstr>
      <vt:lpstr>Scientific advances</vt:lpstr>
      <vt:lpstr>19th century art and literature</vt:lpstr>
      <vt:lpstr>Quick Review Question</vt:lpstr>
      <vt:lpstr>New western societies</vt:lpstr>
      <vt:lpstr>M.A.I.N. Causes of WWI</vt:lpstr>
      <vt:lpstr>Start of World War I</vt:lpstr>
      <vt:lpstr>Quick Review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23: The emergence of industrial society in the west</dc:title>
  <dc:creator>Whitney</dc:creator>
  <cp:lastModifiedBy>Whitney Sheets</cp:lastModifiedBy>
  <cp:revision>374</cp:revision>
  <cp:lastPrinted>2013-02-03T00:21:46Z</cp:lastPrinted>
  <dcterms:modified xsi:type="dcterms:W3CDTF">2016-07-29T18:44:54Z</dcterms:modified>
</cp:coreProperties>
</file>