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7"/>
  </p:handoutMasterIdLst>
  <p:sldIdLst>
    <p:sldId id="256" r:id="rId2"/>
    <p:sldId id="257" r:id="rId3"/>
    <p:sldId id="278" r:id="rId4"/>
    <p:sldId id="258" r:id="rId5"/>
    <p:sldId id="287" r:id="rId6"/>
    <p:sldId id="259" r:id="rId7"/>
    <p:sldId id="286" r:id="rId8"/>
    <p:sldId id="279" r:id="rId9"/>
    <p:sldId id="288" r:id="rId10"/>
    <p:sldId id="260" r:id="rId11"/>
    <p:sldId id="261" r:id="rId12"/>
    <p:sldId id="291" r:id="rId13"/>
    <p:sldId id="280" r:id="rId14"/>
    <p:sldId id="262" r:id="rId15"/>
    <p:sldId id="263" r:id="rId16"/>
    <p:sldId id="272" r:id="rId17"/>
    <p:sldId id="289" r:id="rId18"/>
    <p:sldId id="264" r:id="rId19"/>
    <p:sldId id="265" r:id="rId20"/>
    <p:sldId id="266" r:id="rId21"/>
    <p:sldId id="285" r:id="rId22"/>
    <p:sldId id="282" r:id="rId23"/>
    <p:sldId id="267" r:id="rId24"/>
    <p:sldId id="268" r:id="rId25"/>
    <p:sldId id="290" r:id="rId26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3A3515-5C38-4B55-A93D-A56649C45F14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489F6-3BD5-4118-9741-57144B737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688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9202-D7E2-4761-9802-15D8AE331B57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9E1D7B-A6C9-4A9E-9214-E9A7874D03CC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9202-D7E2-4761-9802-15D8AE331B57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1D7B-A6C9-4A9E-9214-E9A7874D03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9202-D7E2-4761-9802-15D8AE331B57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1D7B-A6C9-4A9E-9214-E9A7874D03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A8D9202-D7E2-4761-9802-15D8AE331B57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A9E1D7B-A6C9-4A9E-9214-E9A7874D03CC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9202-D7E2-4761-9802-15D8AE331B57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1D7B-A6C9-4A9E-9214-E9A7874D03C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9202-D7E2-4761-9802-15D8AE331B57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1D7B-A6C9-4A9E-9214-E9A7874D03C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1D7B-A6C9-4A9E-9214-E9A7874D03C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9202-D7E2-4761-9802-15D8AE331B57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9202-D7E2-4761-9802-15D8AE331B57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1D7B-A6C9-4A9E-9214-E9A7874D03C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9202-D7E2-4761-9802-15D8AE331B57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1D7B-A6C9-4A9E-9214-E9A7874D03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A8D9202-D7E2-4761-9802-15D8AE331B57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9E1D7B-A6C9-4A9E-9214-E9A7874D03C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9202-D7E2-4761-9802-15D8AE331B57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9E1D7B-A6C9-4A9E-9214-E9A7874D03C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A8D9202-D7E2-4761-9802-15D8AE331B57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A9E1D7B-A6C9-4A9E-9214-E9A7874D03C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Ms. Sheets</a:t>
            </a:r>
          </a:p>
          <a:p>
            <a:r>
              <a:rPr lang="en-US" dirty="0" smtClean="0"/>
              <a:t>AP World History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Chapter 9: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The Byzantine Empire </a:t>
            </a:r>
            <a:r>
              <a:rPr lang="en-US" b="1" dirty="0">
                <a:solidFill>
                  <a:schemeClr val="tx1"/>
                </a:solidFill>
              </a:rPr>
              <a:t>and </a:t>
            </a: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Orthodox </a:t>
            </a:r>
            <a:r>
              <a:rPr lang="en-US" b="1" dirty="0">
                <a:solidFill>
                  <a:schemeClr val="tx1"/>
                </a:solidFill>
              </a:rPr>
              <a:t>Europe</a:t>
            </a:r>
            <a:r>
              <a:rPr lang="en-US" b="1" i="1" dirty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www.slu.edu/Images/arts_sciences_files/history/byzantium(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3733800"/>
            <a:ext cx="5143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48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651" y="381000"/>
            <a:ext cx="91413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Muslim Pressure and Byzantine Defenses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1066800"/>
            <a:ext cx="8763000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300" dirty="0" smtClean="0"/>
              <a:t>Byzantine rulers’ primary concern was defense against Muslim invaders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300" dirty="0" smtClean="0"/>
              <a:t>Muslim siege of Constantinople (711 CE): Byzantines able to hold off Muslims, but with losses in Mediterranean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300" dirty="0" smtClean="0"/>
              <a:t>Muslim naval fleet is skilled vs “Greek fire”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300" dirty="0" smtClean="0"/>
              <a:t>Byzantine’s size/strength reduced because of Muslims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300" dirty="0" smtClean="0"/>
              <a:t>Economic burdens and loss of territory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300" dirty="0" smtClean="0"/>
              <a:t>Increase in taxes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300" dirty="0" smtClean="0"/>
              <a:t>Weak emperors; aristocratic estates grow larger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344620"/>
            <a:ext cx="4876800" cy="2497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793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79284" y="320721"/>
            <a:ext cx="42175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Byzantine Politics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4666" y="977329"/>
            <a:ext cx="642269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Rulers saw themselves as Roman </a:t>
            </a:r>
            <a:r>
              <a:rPr lang="en-US" sz="2400" dirty="0" smtClean="0"/>
              <a:t>emperors and as ordained by God; </a:t>
            </a:r>
            <a:r>
              <a:rPr lang="en-US" sz="2400" dirty="0"/>
              <a:t>government was seen as continuation of Roman Empire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Emperors were </a:t>
            </a:r>
            <a:r>
              <a:rPr lang="en-US" sz="2400" dirty="0" smtClean="0"/>
              <a:t>head </a:t>
            </a:r>
            <a:r>
              <a:rPr lang="en-US" sz="2400" dirty="0"/>
              <a:t>of </a:t>
            </a:r>
            <a:r>
              <a:rPr lang="en-US" sz="2400" dirty="0" smtClean="0"/>
              <a:t>government and church (</a:t>
            </a:r>
            <a:r>
              <a:rPr lang="en-US" sz="2400" i="1" dirty="0" err="1" smtClean="0"/>
              <a:t>caesaropapism</a:t>
            </a:r>
            <a:r>
              <a:rPr lang="en-US" sz="2400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Complex bureaucracy (open to all classes but aristocrats dominate)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Bureaucracy helped to organize empire politically, socially, and economically.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Provincial governors appointed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Spy system created loyalty and ensured safety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Troops recruited locally and given land for their services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Hereditary military leaders gained too much power</a:t>
            </a:r>
          </a:p>
        </p:txBody>
      </p:sp>
      <p:pic>
        <p:nvPicPr>
          <p:cNvPr id="1028" name="Picture 4" descr="File:Emperor Constantine I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358" y="1676400"/>
            <a:ext cx="2544225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61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50742" y="251617"/>
            <a:ext cx="44791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Byzantine Economy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0866" y="940924"/>
            <a:ext cx="89231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Links to: Trans-Saharan; Mediterranean; Silk Roads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Prosperous as a coastal trading city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Main product: silk (to rival the Chinese market)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Other products: cloth, carpets, pottery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Large peasant class supplied agricultural goods to empire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Coins used with rulers’ names/faces stamped </a:t>
            </a:r>
            <a:r>
              <a:rPr lang="en-US" sz="2400" dirty="0" smtClean="0">
                <a:sym typeface="Wingdings" panose="05000000000000000000" pitchFamily="2" charset="2"/>
              </a:rPr>
              <a:t> allow scholars to track circulation of money at given times</a:t>
            </a:r>
            <a:endParaRPr lang="en-US" sz="2400" dirty="0" smtClean="0"/>
          </a:p>
        </p:txBody>
      </p:sp>
      <p:pic>
        <p:nvPicPr>
          <p:cNvPr id="1026" name="Picture 2" descr="http://www.spp-haefen.de/uploads/pics/Abbildung_2_Schiff_Projektbild_2_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75" y="3854873"/>
            <a:ext cx="409872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upload.wikimedia.org/wikipedia/commons/e/e2/Solidus-Justinian_II-Christ_b-sb14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889" y="3810000"/>
            <a:ext cx="4381929" cy="214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63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01043" y="115669"/>
            <a:ext cx="41264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Byzantine Culture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7850" y="762000"/>
            <a:ext cx="859754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State-organized education system: reading, writing, grammar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Boys and girls educated; literacy was quite high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Creativity </a:t>
            </a:r>
            <a:r>
              <a:rPr lang="en-US" sz="2400" dirty="0"/>
              <a:t>in </a:t>
            </a:r>
            <a:r>
              <a:rPr lang="en-US" sz="2400" dirty="0" smtClean="0"/>
              <a:t>architecture (domed buildings; new heights)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Richly </a:t>
            </a:r>
            <a:r>
              <a:rPr lang="en-US" sz="2400" dirty="0"/>
              <a:t>colored religious </a:t>
            </a:r>
            <a:r>
              <a:rPr lang="en-US" sz="2400" dirty="0" smtClean="0"/>
              <a:t>mosaics in a distinct Byzantine style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Flat, frontal, formal, gold backgrounds</a:t>
            </a: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Icon </a:t>
            </a:r>
            <a:r>
              <a:rPr lang="en-US" sz="2400" dirty="0" smtClean="0"/>
              <a:t>paintings (paintings </a:t>
            </a:r>
            <a:r>
              <a:rPr lang="en-US" sz="2400" dirty="0"/>
              <a:t>of saints and </a:t>
            </a:r>
            <a:r>
              <a:rPr lang="en-US" sz="2400" dirty="0" smtClean="0"/>
              <a:t>religious figures)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8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c: Iconoclastic Controversy</a:t>
            </a: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Cultural </a:t>
            </a:r>
            <a:r>
              <a:rPr lang="en-US" sz="2400" dirty="0"/>
              <a:t>life blended Hellenism and Orthodox </a:t>
            </a:r>
            <a:r>
              <a:rPr lang="en-US" sz="2400" dirty="0" smtClean="0"/>
              <a:t>Christianity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479" y="3824228"/>
            <a:ext cx="4245578" cy="2674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648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267801"/>
            <a:ext cx="874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Great Schism (1054)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699" y="975687"/>
            <a:ext cx="8885348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300" dirty="0" smtClean="0"/>
              <a:t>Separate paths emerged as a result of disagreements well before this official “split”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300" dirty="0"/>
          </a:p>
          <a:p>
            <a:pPr marL="285750" indent="-285750">
              <a:buFont typeface="Arial" pitchFamily="34" charset="0"/>
              <a:buChar char="•"/>
            </a:pPr>
            <a:endParaRPr lang="en-US" sz="23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300" dirty="0"/>
          </a:p>
          <a:p>
            <a:pPr marL="285750" indent="-285750">
              <a:buFont typeface="Arial" pitchFamily="34" charset="0"/>
              <a:buChar char="•"/>
            </a:pPr>
            <a:endParaRPr lang="en-US" sz="23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300" dirty="0"/>
          </a:p>
          <a:p>
            <a:pPr marL="285750" indent="-285750">
              <a:buFont typeface="Arial" pitchFamily="34" charset="0"/>
              <a:buChar char="•"/>
            </a:pPr>
            <a:endParaRPr lang="en-US" sz="23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300" dirty="0"/>
          </a:p>
          <a:p>
            <a:pPr marL="285750" indent="-285750">
              <a:buFont typeface="Arial" pitchFamily="34" charset="0"/>
              <a:buChar char="•"/>
            </a:pPr>
            <a:endParaRPr lang="en-US" sz="23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3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3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300" dirty="0" smtClean="0"/>
              <a:t>1054: Mutual excommunication (</a:t>
            </a:r>
            <a:r>
              <a:rPr lang="en-US" sz="2300" dirty="0"/>
              <a:t>P</a:t>
            </a:r>
            <a:r>
              <a:rPr lang="en-US" sz="2300" dirty="0" smtClean="0"/>
              <a:t>atriarch Michael vs Pope Leo IX)</a:t>
            </a:r>
            <a:endParaRPr lang="en-US" sz="23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300" dirty="0" smtClean="0"/>
              <a:t>Church splits into two traditions: Greek/Eastern Orthodox and Roman Catholicism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54261"/>
              </p:ext>
            </p:extLst>
          </p:nvPr>
        </p:nvGraphicFramePr>
        <p:xfrm>
          <a:off x="590015" y="1905000"/>
          <a:ext cx="8024074" cy="303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8261"/>
                <a:gridCol w="2946025"/>
                <a:gridCol w="2919788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Roman Catholicism (West)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Greek Orthodox (East)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Political</a:t>
                      </a:r>
                      <a:r>
                        <a:rPr lang="en-US" b="1" baseline="0" dirty="0" smtClean="0"/>
                        <a:t> &amp; Religious Power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Religion (pope)</a:t>
                      </a:r>
                      <a:r>
                        <a:rPr lang="en-US" baseline="0" dirty="0" smtClean="0"/>
                        <a:t> &gt; State (kings)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err="1" smtClean="0"/>
                        <a:t>Caesaropapism</a:t>
                      </a:r>
                      <a:r>
                        <a:rPr lang="en-US" i="0" dirty="0" smtClean="0"/>
                        <a:t>:</a:t>
                      </a:r>
                      <a:r>
                        <a:rPr lang="en-US" i="0" baseline="0" dirty="0" smtClean="0"/>
                        <a:t> State (emperor) </a:t>
                      </a:r>
                      <a:r>
                        <a:rPr lang="en-US" dirty="0" smtClean="0"/>
                        <a:t>&gt; Religion</a:t>
                      </a:r>
                      <a:r>
                        <a:rPr lang="en-US" baseline="0" dirty="0" smtClean="0"/>
                        <a:t> (patriarch)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Clerical Celibacy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Eucharist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Unleavened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Leavened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Bible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Latin (inaccessible)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Greek (accessible)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Influences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Roman law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Greek philosophy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460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51524" y="344269"/>
            <a:ext cx="7135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Byzantine Decline (ends in 1453)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3097" y="990600"/>
            <a:ext cx="8839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Decline begins after 1054 (Church schism); West are official enemies</a:t>
            </a:r>
          </a:p>
          <a:p>
            <a:r>
              <a:rPr lang="en-US" sz="2200" dirty="0" smtClean="0"/>
              <a:t>1) 1071: Battle of </a:t>
            </a:r>
            <a:r>
              <a:rPr lang="en-US" sz="2200" dirty="0" err="1" smtClean="0"/>
              <a:t>Manzikert</a:t>
            </a:r>
            <a:r>
              <a:rPr lang="en-US" sz="2200" dirty="0" smtClean="0"/>
              <a:t> (Seljuk Turks take most of Central Asian provinces; removes important sources of taxes, food, trade)</a:t>
            </a:r>
          </a:p>
          <a:p>
            <a:r>
              <a:rPr lang="en-US" sz="2200" dirty="0" smtClean="0"/>
              <a:t>2) Independent Slavic states (Bulgaria, Serbia) break away from Byzantine control and diminish Byzantine power</a:t>
            </a:r>
          </a:p>
          <a:p>
            <a:r>
              <a:rPr lang="en-US" sz="2200" dirty="0" smtClean="0"/>
              <a:t>3) 1204: 4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Crusades (Crusaders and Venetian merchants sack Constantinople)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1453: Constantinople taken by Ottoman Turks; empire collapses</a:t>
            </a:r>
          </a:p>
        </p:txBody>
      </p:sp>
      <p:pic>
        <p:nvPicPr>
          <p:cNvPr id="2050" name="Picture 2" descr="http://upload.wikimedia.org/wikipedia/commons/f/f9/Crusaders_attack_Constantinop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62400"/>
            <a:ext cx="7576594" cy="276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00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548" y="5141768"/>
            <a:ext cx="87469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/>
              <a:t>The Byzantine Empire (1000-1100)</a:t>
            </a:r>
          </a:p>
          <a:p>
            <a:pPr algn="ctr"/>
            <a:r>
              <a:rPr lang="en-US" sz="2500" dirty="0" smtClean="0"/>
              <a:t>Byzantine Empire went from a “major” to “minor” power after the Byzantine loss at the Battle of </a:t>
            </a:r>
            <a:r>
              <a:rPr lang="en-US" sz="2500" dirty="0" err="1" smtClean="0"/>
              <a:t>Manzikert</a:t>
            </a:r>
            <a:r>
              <a:rPr lang="en-US" sz="2500" dirty="0" smtClean="0"/>
              <a:t> in 1071 against the Seljuk Turks.</a:t>
            </a:r>
          </a:p>
        </p:txBody>
      </p:sp>
      <p:pic>
        <p:nvPicPr>
          <p:cNvPr id="5" name="Picture 4" descr="STEA635401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284018"/>
            <a:ext cx="7620000" cy="4857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550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9477" y="2209800"/>
            <a:ext cx="5317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Quick Review Question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22997" y="3124200"/>
            <a:ext cx="61105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AutoNum type="arabicParenR"/>
            </a:pPr>
            <a:r>
              <a:rPr lang="en-US" sz="2400" dirty="0" smtClean="0"/>
              <a:t>Describe the Great Schism.  What are the main points of contention?</a:t>
            </a:r>
            <a:endParaRPr lang="en-US" sz="2400" dirty="0"/>
          </a:p>
          <a:p>
            <a:pPr marL="457200" indent="-457200" algn="ctr">
              <a:buAutoNum type="arabicParenR"/>
            </a:pPr>
            <a:r>
              <a:rPr lang="en-US" sz="2400" dirty="0" smtClean="0"/>
              <a:t>What contributes to the downfall of the Byzantine Empire?</a:t>
            </a:r>
          </a:p>
        </p:txBody>
      </p:sp>
    </p:spTree>
    <p:extLst>
      <p:ext uri="{BB962C8B-B14F-4D97-AF65-F5344CB8AC3E}">
        <p14:creationId xmlns:p14="http://schemas.microsoft.com/office/powerpoint/2010/main" val="72117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71800" y="381000"/>
            <a:ext cx="3501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Eastern Europe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5760" y="1244024"/>
            <a:ext cx="469565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Eastern Europe was influenced by Byzantine conquest, Greek Orthodox missionaries and conversion efforts, and trade routes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9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c.: Byzantine Christian </a:t>
            </a:r>
            <a:r>
              <a:rPr lang="en-US" sz="2400" dirty="0"/>
              <a:t>missionaries </a:t>
            </a:r>
            <a:r>
              <a:rPr lang="en-US" sz="2400" dirty="0" smtClean="0"/>
              <a:t>(Cyril </a:t>
            </a:r>
            <a:r>
              <a:rPr lang="en-US" sz="2400" dirty="0"/>
              <a:t>and </a:t>
            </a:r>
            <a:r>
              <a:rPr lang="en-US" sz="2400" dirty="0" smtClean="0"/>
              <a:t>Methodius) </a:t>
            </a:r>
            <a:r>
              <a:rPr lang="en-US" sz="2400" dirty="0"/>
              <a:t>helped bring Orthodoxy northward into Russia </a:t>
            </a:r>
            <a:r>
              <a:rPr lang="en-US" sz="2400" dirty="0" smtClean="0"/>
              <a:t>and Eastern Europe</a:t>
            </a:r>
            <a:endParaRPr lang="en-US" sz="24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Created </a:t>
            </a:r>
            <a:r>
              <a:rPr lang="en-US" sz="2400" dirty="0"/>
              <a:t>new alphabet: Cyrillic </a:t>
            </a:r>
            <a:r>
              <a:rPr lang="en-US" sz="2400" dirty="0" smtClean="0"/>
              <a:t>script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Created literacy base in eastern Europe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651" y="1371600"/>
            <a:ext cx="359092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744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328723"/>
            <a:ext cx="8401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Jews and Christians in Eastern Europe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975054"/>
            <a:ext cx="5623998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300" dirty="0" smtClean="0"/>
              <a:t>Competition between Catholics and Orthodox Greeks for converts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100" dirty="0" smtClean="0"/>
              <a:t>Catholic converts: mostly in Hungary, Poland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100" dirty="0" smtClean="0"/>
              <a:t>Mostly, communities convert to Orthodoxy </a:t>
            </a:r>
            <a:endParaRPr lang="en-US" sz="23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300" dirty="0" smtClean="0"/>
              <a:t>Influx of Jews to Western Russia/Eastern Europe to escape persecution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100" dirty="0" smtClean="0"/>
              <a:t>Later, called the Pale of Settlement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100" dirty="0" smtClean="0"/>
              <a:t>Migrate </a:t>
            </a:r>
            <a:r>
              <a:rPr lang="en-US" sz="2100" dirty="0"/>
              <a:t>into region in large numbers </a:t>
            </a:r>
            <a:r>
              <a:rPr lang="en-US" sz="2100" dirty="0" smtClean="0"/>
              <a:t>(Poland)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100" dirty="0" smtClean="0"/>
              <a:t>High value placed upon education and literacy for males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100" dirty="0" smtClean="0"/>
              <a:t>Limited professions available; gain strength in local commerce; barred from agriculture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100" dirty="0" smtClean="0"/>
              <a:t>Resented by Christian community</a:t>
            </a:r>
            <a:endParaRPr lang="en-US" sz="2100" dirty="0"/>
          </a:p>
        </p:txBody>
      </p:sp>
      <p:pic>
        <p:nvPicPr>
          <p:cNvPr id="1026" name="Picture 2" descr="http://websupport1.citytech.cuny.edu/Faculty/pcatapano/lectures_immigration/pa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398" y="1999393"/>
            <a:ext cx="3367602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02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537985"/>
            <a:ext cx="44196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200" dirty="0" smtClean="0"/>
              <a:t>Two Christian civilizations develop out of the splitting of  Roman Empire.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en-US" sz="2200" dirty="0" smtClean="0"/>
              <a:t>East (will practice Greek Orthodoxy)</a:t>
            </a:r>
          </a:p>
          <a:p>
            <a:pPr marL="1200150" lvl="2" indent="-285750">
              <a:buFont typeface="Arial" pitchFamily="34" charset="0"/>
              <a:buChar char="•"/>
              <a:defRPr/>
            </a:pPr>
            <a:r>
              <a:rPr lang="en-US" sz="2200" smtClean="0"/>
              <a:t>Byzantine </a:t>
            </a:r>
            <a:r>
              <a:rPr lang="en-US" sz="2200" smtClean="0"/>
              <a:t>Empire</a:t>
            </a:r>
            <a:endParaRPr lang="en-US" sz="2200" dirty="0" smtClean="0"/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en-US" sz="2200" dirty="0" smtClean="0"/>
              <a:t>West (will practice Roman Catholicism)</a:t>
            </a:r>
          </a:p>
          <a:p>
            <a:pPr marL="1200150" lvl="2" indent="-285750">
              <a:buFont typeface="Arial" pitchFamily="34" charset="0"/>
              <a:buChar char="•"/>
              <a:defRPr/>
            </a:pPr>
            <a:r>
              <a:rPr lang="en-US" sz="2200" dirty="0" smtClean="0"/>
              <a:t>Feudal kingdoms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200" dirty="0" smtClean="0"/>
              <a:t>Civilizations expand and spread north largely because of: 1) religious missionaries and 2) inability to convert one another.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200" dirty="0" smtClean="0"/>
              <a:t>Religions are culturally, and later religiously, separate</a:t>
            </a:r>
            <a:endParaRPr lang="en-US" sz="2200" dirty="0"/>
          </a:p>
        </p:txBody>
      </p:sp>
      <p:sp>
        <p:nvSpPr>
          <p:cNvPr id="2" name="TextBox 1"/>
          <p:cNvSpPr txBox="1"/>
          <p:nvPr/>
        </p:nvSpPr>
        <p:spPr>
          <a:xfrm>
            <a:off x="961803" y="337656"/>
            <a:ext cx="72409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Post-Roman Empire:</a:t>
            </a:r>
          </a:p>
          <a:p>
            <a:pPr algn="ctr"/>
            <a:r>
              <a:rPr lang="en-US" sz="3600" b="1" dirty="0" smtClean="0"/>
              <a:t>Political and Religious Divisions</a:t>
            </a:r>
            <a:endParaRPr lang="en-US" sz="3600" b="1" dirty="0"/>
          </a:p>
        </p:txBody>
      </p:sp>
      <p:pic>
        <p:nvPicPr>
          <p:cNvPr id="5" name="Picture 4" descr="C:\Users\Whitney\Pictures\WORLD\Maps\split of roman empir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282" y="2209800"/>
            <a:ext cx="4572000" cy="32776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434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79263" y="152400"/>
            <a:ext cx="6705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The Emergence of </a:t>
            </a:r>
            <a:r>
              <a:rPr lang="en-US" sz="3600" b="1" dirty="0" err="1" smtClean="0"/>
              <a:t>Kievan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Rus</a:t>
            </a:r>
            <a:r>
              <a:rPr lang="en-US" sz="3600" b="1" dirty="0" smtClean="0"/>
              <a:t>’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" y="769560"/>
            <a:ext cx="459930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Who are the Russians?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 smtClean="0"/>
              <a:t>Groups from Asia moved into region during Roman Empire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 smtClean="0"/>
              <a:t>Agricultural society, ironwork,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 smtClean="0"/>
              <a:t>Family tribes, villages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Conduit for trade between Byzantines and Scandinavia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 smtClean="0"/>
              <a:t>Luxury products from Silk Roads traded for furs from Scandinavia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855: large trading city (Kiev) became kingdom under Danish merchant Rurik, first Prince of </a:t>
            </a:r>
            <a:r>
              <a:rPr lang="en-US" sz="2200" dirty="0" err="1" smtClean="0"/>
              <a:t>Kievan</a:t>
            </a:r>
            <a:r>
              <a:rPr lang="en-US" sz="2200" dirty="0" smtClean="0"/>
              <a:t> </a:t>
            </a:r>
            <a:r>
              <a:rPr lang="en-US" sz="2200" dirty="0" err="1" smtClean="0"/>
              <a:t>Rus</a:t>
            </a:r>
            <a:r>
              <a:rPr lang="en-US" sz="2200" dirty="0" smtClean="0"/>
              <a:t>’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 smtClean="0"/>
              <a:t>Alliances with Byzantine rulers</a:t>
            </a:r>
          </a:p>
        </p:txBody>
      </p:sp>
      <p:pic>
        <p:nvPicPr>
          <p:cNvPr id="4" name="Picture 2" descr="File:Kievan Rus 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105" y="1597938"/>
            <a:ext cx="4239895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69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762000"/>
            <a:ext cx="8821084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533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8759" y="228600"/>
            <a:ext cx="7886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Politics and Religion in </a:t>
            </a:r>
            <a:r>
              <a:rPr lang="en-US" sz="3600" b="1" dirty="0" err="1" smtClean="0"/>
              <a:t>Kievan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Rus</a:t>
            </a:r>
            <a:r>
              <a:rPr lang="en-US" sz="3600" b="1" dirty="0" smtClean="0"/>
              <a:t>’</a:t>
            </a:r>
          </a:p>
        </p:txBody>
      </p:sp>
      <p:sp>
        <p:nvSpPr>
          <p:cNvPr id="2" name="Rectangle 1"/>
          <p:cNvSpPr/>
          <p:nvPr/>
        </p:nvSpPr>
        <p:spPr>
          <a:xfrm>
            <a:off x="182382" y="1116657"/>
            <a:ext cx="5419407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300" dirty="0" smtClean="0"/>
              <a:t>Vladimir I (980-1015)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What religion to choose?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1000: Converts to Orthodoxy on behalf of all his people; organizes mass baptisms and forced conversions with military pressure.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/>
              <a:t>Develops </a:t>
            </a:r>
            <a:r>
              <a:rPr lang="en-US" sz="2000" dirty="0" smtClean="0"/>
              <a:t>Russian </a:t>
            </a:r>
            <a:r>
              <a:rPr lang="en-US" sz="2000" dirty="0"/>
              <a:t>Orthodox Church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Controls church and creates literate Russian priesthood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Byzantine influence flows into Russia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300" dirty="0" err="1" smtClean="0"/>
              <a:t>Yaroslav</a:t>
            </a:r>
            <a:r>
              <a:rPr lang="en-US" sz="2300" dirty="0" smtClean="0"/>
              <a:t> (1019-1054)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Develops and issues formal law code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Arranged marriages with central European royalty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Translates religious literature from Greek to Slavic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524000"/>
            <a:ext cx="3469937" cy="4294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98545" y="5818406"/>
            <a:ext cx="20834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Conversion of Vladimir I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659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5400" y="461742"/>
            <a:ext cx="6773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Culture/Society in </a:t>
            </a:r>
            <a:r>
              <a:rPr lang="en-US" sz="3600" b="1" dirty="0" err="1" smtClean="0"/>
              <a:t>Kievan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Rus’</a:t>
            </a:r>
            <a:endParaRPr lang="en-US" sz="3600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1" y="1295400"/>
            <a:ext cx="6400799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Byzantium </a:t>
            </a:r>
            <a:r>
              <a:rPr lang="en-US" sz="2200" dirty="0" smtClean="0">
                <a:sym typeface="Wingdings" panose="05000000000000000000" pitchFamily="2" charset="2"/>
              </a:rPr>
              <a:t> </a:t>
            </a:r>
            <a:r>
              <a:rPr lang="en-US" sz="2200" dirty="0" err="1" smtClean="0">
                <a:sym typeface="Wingdings" panose="05000000000000000000" pitchFamily="2" charset="2"/>
              </a:rPr>
              <a:t>Kievan</a:t>
            </a:r>
            <a:r>
              <a:rPr lang="en-US" sz="2200" dirty="0" smtClean="0">
                <a:sym typeface="Wingdings" panose="05000000000000000000" pitchFamily="2" charset="2"/>
              </a:rPr>
              <a:t> </a:t>
            </a:r>
            <a:r>
              <a:rPr lang="en-US" sz="2200" dirty="0" err="1" smtClean="0">
                <a:sym typeface="Wingdings" panose="05000000000000000000" pitchFamily="2" charset="2"/>
              </a:rPr>
              <a:t>Rus</a:t>
            </a:r>
            <a:r>
              <a:rPr lang="en-US" sz="2200" dirty="0" smtClean="0">
                <a:sym typeface="Wingdings" panose="05000000000000000000" pitchFamily="2" charset="2"/>
              </a:rPr>
              <a:t>’  Russian culture</a:t>
            </a:r>
            <a:endParaRPr lang="en-US" sz="22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100" dirty="0" smtClean="0"/>
              <a:t>Attracted to ceremony and luxury of Byzantium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100" dirty="0" smtClean="0"/>
              <a:t>Peaceful trade relationship between Byzantium and </a:t>
            </a:r>
            <a:r>
              <a:rPr lang="en-US" sz="2100" dirty="0" err="1" smtClean="0"/>
              <a:t>Kievan</a:t>
            </a:r>
            <a:r>
              <a:rPr lang="en-US" sz="2100" dirty="0" smtClean="0"/>
              <a:t> </a:t>
            </a:r>
            <a:r>
              <a:rPr lang="en-US" sz="2100" dirty="0" err="1" smtClean="0"/>
              <a:t>Rus</a:t>
            </a:r>
            <a:r>
              <a:rPr lang="en-US" sz="2100" dirty="0" smtClean="0"/>
              <a:t>’ facilitates cultural exchange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Greek Orthodox influence on Russian Orthodox Church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100" dirty="0" smtClean="0"/>
              <a:t>Ornate churches; domes; massive size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100" dirty="0" smtClean="0"/>
              <a:t>Monasticism develops, stress prayer and charity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100" dirty="0" smtClean="0"/>
              <a:t>Fervent religious devotion; no interest in science, math (different than Islam)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100" dirty="0" smtClean="0"/>
              <a:t>Art (icons, illuminated manuscripts), literature (using Cyrillic, focused on religious events)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Peasants </a:t>
            </a:r>
            <a:r>
              <a:rPr lang="en-US" sz="2200" dirty="0"/>
              <a:t>were free farmers, and aristocratic landlords (boyars) had less political power than similar Westerners</a:t>
            </a:r>
          </a:p>
        </p:txBody>
      </p:sp>
      <p:pic>
        <p:nvPicPr>
          <p:cNvPr id="1026" name="Picture 2" descr="http://upload.wikimedia.org/wikipedia/commons/f/f8/Kievan_Nativ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760" y="2076337"/>
            <a:ext cx="2688239" cy="347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44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63981" y="381000"/>
            <a:ext cx="3488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 smtClean="0"/>
              <a:t>Kievan</a:t>
            </a:r>
            <a:r>
              <a:rPr lang="en-US" sz="3600" b="1" dirty="0" smtClean="0"/>
              <a:t> Decline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836830"/>
            <a:ext cx="5943599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Decline from 12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century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 smtClean="0"/>
              <a:t>Other regional leaders and princes became rivals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 smtClean="0"/>
              <a:t>Succession struggles within royal family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Central Asian invaders weaken borders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1223: Mongols invade (Battle of the Kalka River)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 smtClean="0"/>
              <a:t>Aided by rival princes, Mongols take major cities easily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 smtClean="0"/>
              <a:t>Will control much of Russia for over two centuries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1453: Fall of Byzantium reduces Russian trade and wealth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Orthodox Christianity and Russian culture remain, despite political chaos </a:t>
            </a:r>
            <a:r>
              <a:rPr lang="en-US" sz="2400" dirty="0" smtClean="0">
                <a:sym typeface="Wingdings" panose="05000000000000000000" pitchFamily="2" charset="2"/>
              </a:rPr>
              <a:t> provide continuity for community</a:t>
            </a:r>
            <a:endParaRPr lang="en-US" sz="2400" dirty="0" smtClean="0"/>
          </a:p>
        </p:txBody>
      </p:sp>
      <p:pic>
        <p:nvPicPr>
          <p:cNvPr id="2050" name="Picture 2" descr="File:Sacking of Suzdal by Batu Kh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71600"/>
            <a:ext cx="2904269" cy="464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15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9477" y="2209800"/>
            <a:ext cx="5317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Quick Review Question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22997" y="3124200"/>
            <a:ext cx="61105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AutoNum type="arabicParenR"/>
            </a:pPr>
            <a:r>
              <a:rPr lang="en-US" sz="2400" dirty="0" smtClean="0"/>
              <a:t>How does </a:t>
            </a:r>
            <a:r>
              <a:rPr lang="en-US" sz="2400" dirty="0" err="1" smtClean="0"/>
              <a:t>Kievan</a:t>
            </a:r>
            <a:r>
              <a:rPr lang="en-US" sz="2400" dirty="0" smtClean="0"/>
              <a:t> </a:t>
            </a:r>
            <a:r>
              <a:rPr lang="en-US" sz="2400" dirty="0" err="1" smtClean="0"/>
              <a:t>Rus</a:t>
            </a:r>
            <a:r>
              <a:rPr lang="en-US" sz="2400" dirty="0" smtClean="0"/>
              <a:t>’ emerge?</a:t>
            </a:r>
          </a:p>
          <a:p>
            <a:pPr marL="457200" indent="-457200" algn="ctr">
              <a:buAutoNum type="arabicParenR"/>
            </a:pPr>
            <a:r>
              <a:rPr lang="en-US" sz="2400" dirty="0" smtClean="0"/>
              <a:t>Describe its culture.</a:t>
            </a:r>
          </a:p>
          <a:p>
            <a:pPr marL="457200" indent="-457200" algn="ctr">
              <a:buAutoNum type="arabicParenR"/>
            </a:pPr>
            <a:r>
              <a:rPr lang="en-US" sz="2400" dirty="0" smtClean="0"/>
              <a:t>What contributes to </a:t>
            </a:r>
            <a:r>
              <a:rPr lang="en-US" sz="2400" dirty="0" err="1" smtClean="0"/>
              <a:t>Kievan</a:t>
            </a:r>
            <a:r>
              <a:rPr lang="en-US" sz="2400" dirty="0" smtClean="0"/>
              <a:t> decline?</a:t>
            </a:r>
          </a:p>
        </p:txBody>
      </p:sp>
    </p:spTree>
    <p:extLst>
      <p:ext uri="{BB962C8B-B14F-4D97-AF65-F5344CB8AC3E}">
        <p14:creationId xmlns:p14="http://schemas.microsoft.com/office/powerpoint/2010/main" val="72117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ranpoliticsclub.net/maps/images/085%20Eastern%20&amp;%20Western%20Roman%20Empires%20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8563922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54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000" y="150503"/>
            <a:ext cx="40635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Byzantine Empire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0683" y="762000"/>
            <a:ext cx="554051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324 CE: Emperor Constantine of Roman Empire built Byzantium/ </a:t>
            </a:r>
            <a:r>
              <a:rPr lang="en-US" sz="2400" dirty="0" smtClean="0"/>
              <a:t>Constantinople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476 CE: Western half of empire collapses; division between West/East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In East, Constantinople is the capital (cosmopolitan</a:t>
            </a:r>
            <a:r>
              <a:rPr lang="en-US" sz="2400" dirty="0"/>
              <a:t>, </a:t>
            </a:r>
            <a:r>
              <a:rPr lang="en-US" sz="2400" dirty="0" smtClean="0"/>
              <a:t>opulent, wealthy)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/>
              <a:t>Involved in Mediterranean  and Central Asian </a:t>
            </a:r>
            <a:r>
              <a:rPr lang="en-US" sz="2200" dirty="0" smtClean="0"/>
              <a:t>commerce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Greek/Eastern Orthodox Christianity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 smtClean="0"/>
              <a:t>Retain strength despite rapid growth of Islam</a:t>
            </a:r>
            <a:endParaRPr lang="en-US" sz="22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 smtClean="0"/>
              <a:t>Spread culture </a:t>
            </a:r>
            <a:r>
              <a:rPr lang="en-US" sz="2200" dirty="0"/>
              <a:t>and politics to parts of </a:t>
            </a:r>
            <a:r>
              <a:rPr lang="en-US" sz="2200" dirty="0" smtClean="0"/>
              <a:t>world </a:t>
            </a:r>
            <a:r>
              <a:rPr lang="en-US" sz="2200" dirty="0"/>
              <a:t>that had not </a:t>
            </a:r>
            <a:r>
              <a:rPr lang="en-US" sz="2200" dirty="0" smtClean="0"/>
              <a:t>been </a:t>
            </a:r>
            <a:r>
              <a:rPr lang="en-US" sz="2200" dirty="0"/>
              <a:t>controlled by any major </a:t>
            </a:r>
            <a:r>
              <a:rPr lang="en-US" sz="2200" dirty="0" smtClean="0"/>
              <a:t>civilization</a:t>
            </a:r>
            <a:endParaRPr lang="en-US" sz="2200" dirty="0"/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200" dirty="0"/>
              <a:t>Balkans, western </a:t>
            </a:r>
            <a:r>
              <a:rPr lang="en-US" sz="2200" dirty="0" smtClean="0"/>
              <a:t>Russia</a:t>
            </a:r>
            <a:endParaRPr lang="en-US" sz="2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354" y="4038600"/>
            <a:ext cx="2454965" cy="2566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File:Constantine I Hagia Soph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066800"/>
            <a:ext cx="2784475" cy="284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7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9477" y="2209800"/>
            <a:ext cx="5317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Quick Review Question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22997" y="3124200"/>
            <a:ext cx="61105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After the Roman Empire collapses in the West, what becomes of each “side” (East vs. West)?</a:t>
            </a:r>
          </a:p>
        </p:txBody>
      </p:sp>
    </p:spTree>
    <p:extLst>
      <p:ext uri="{BB962C8B-B14F-4D97-AF65-F5344CB8AC3E}">
        <p14:creationId xmlns:p14="http://schemas.microsoft.com/office/powerpoint/2010/main" val="152327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508283"/>
            <a:ext cx="63163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/>
              <a:t>Justinian (Reigns 527-565)</a:t>
            </a:r>
            <a:endParaRPr lang="en-US" sz="3000" b="1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304800" y="1279520"/>
            <a:ext cx="522513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300" dirty="0" smtClean="0"/>
              <a:t>Most significant Byzantine ruler</a:t>
            </a:r>
          </a:p>
          <a:p>
            <a:r>
              <a:rPr lang="en-US" sz="2300" dirty="0" smtClean="0"/>
              <a:t>1) Military gains and huge expansion to rebuild original Roman Empire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300" dirty="0" smtClean="0"/>
              <a:t>Gains in North Africa and Italy</a:t>
            </a:r>
          </a:p>
          <a:p>
            <a:r>
              <a:rPr lang="en-US" sz="2300" dirty="0" smtClean="0"/>
              <a:t>2) Systemizes Roman legal code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300" dirty="0" smtClean="0"/>
              <a:t>Influences future law codes in Europe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300" dirty="0" smtClean="0"/>
              <a:t>Reduces legal confusion; united and organized the new empire</a:t>
            </a:r>
          </a:p>
          <a:p>
            <a:r>
              <a:rPr lang="en-US" sz="2300" dirty="0" smtClean="0"/>
              <a:t>3) Projects to renovate Constantinople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300" dirty="0" err="1" smtClean="0"/>
              <a:t>Hagia</a:t>
            </a:r>
            <a:r>
              <a:rPr lang="en-US" sz="2300" dirty="0" smtClean="0"/>
              <a:t> Sophia – engineering and architectural achievements (dome)</a:t>
            </a:r>
          </a:p>
          <a:p>
            <a:r>
              <a:rPr lang="en-US" sz="2300" dirty="0" smtClean="0"/>
              <a:t>4) Makes Greek language official</a:t>
            </a:r>
          </a:p>
        </p:txBody>
      </p:sp>
      <p:pic>
        <p:nvPicPr>
          <p:cNvPr id="3074" name="Picture 2" descr="File:Meister von San Vitale in Raven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984" y="1488167"/>
            <a:ext cx="3418662" cy="463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17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3834" y="457200"/>
            <a:ext cx="82823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/>
              <a:t>Byzantine Height under Justinian</a:t>
            </a:r>
            <a:endParaRPr lang="en-US" sz="3000" b="1" dirty="0" smtClean="0"/>
          </a:p>
        </p:txBody>
      </p:sp>
      <p:pic>
        <p:nvPicPr>
          <p:cNvPr id="6" name="Picture 5" descr="STEA635401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8466" y="1428750"/>
            <a:ext cx="8833134" cy="44386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830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022" y="759762"/>
            <a:ext cx="4476578" cy="5792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819400"/>
            <a:ext cx="4384548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507841"/>
            <a:ext cx="33797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 smtClean="0"/>
              <a:t>Hagia</a:t>
            </a:r>
            <a:r>
              <a:rPr lang="en-US" sz="4000" b="1" dirty="0" smtClean="0"/>
              <a:t> Sophia</a:t>
            </a:r>
            <a:endParaRPr lang="en-US" sz="30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63363" y="1215727"/>
            <a:ext cx="421022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300" dirty="0" smtClean="0"/>
              <a:t>Light as symbol of God; dome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300" dirty="0" smtClean="0"/>
              <a:t>Minarets: towers to call people to prayer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300" dirty="0" smtClean="0"/>
              <a:t>Mosaics: decadent, reflective</a:t>
            </a:r>
          </a:p>
        </p:txBody>
      </p:sp>
    </p:spTree>
    <p:extLst>
      <p:ext uri="{BB962C8B-B14F-4D97-AF65-F5344CB8AC3E}">
        <p14:creationId xmlns:p14="http://schemas.microsoft.com/office/powerpoint/2010/main" val="271965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9477" y="2209800"/>
            <a:ext cx="5317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Quick Review Question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22997" y="3124200"/>
            <a:ext cx="6110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What were Justinian’s accomplishments?</a:t>
            </a:r>
          </a:p>
        </p:txBody>
      </p:sp>
    </p:spTree>
    <p:extLst>
      <p:ext uri="{BB962C8B-B14F-4D97-AF65-F5344CB8AC3E}">
        <p14:creationId xmlns:p14="http://schemas.microsoft.com/office/powerpoint/2010/main" val="72117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5430</TotalTime>
  <Words>1298</Words>
  <Application>Microsoft Office PowerPoint</Application>
  <PresentationFormat>On-screen Show (4:3)</PresentationFormat>
  <Paragraphs>175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Constantia</vt:lpstr>
      <vt:lpstr>Wingdings</vt:lpstr>
      <vt:lpstr>Wingdings 2</vt:lpstr>
      <vt:lpstr>Paper</vt:lpstr>
      <vt:lpstr>Chapter 9: The Byzantine Empire and  Orthodox Europe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Whitney</dc:creator>
  <cp:lastModifiedBy>Whitney Sheets</cp:lastModifiedBy>
  <cp:revision>299</cp:revision>
  <cp:lastPrinted>2012-10-22T01:26:34Z</cp:lastPrinted>
  <dcterms:created xsi:type="dcterms:W3CDTF">2012-10-18T02:38:32Z</dcterms:created>
  <dcterms:modified xsi:type="dcterms:W3CDTF">2016-07-27T14:31:28Z</dcterms:modified>
</cp:coreProperties>
</file>